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7"/>
  </p:notesMasterIdLst>
  <p:sldIdLst>
    <p:sldId id="273" r:id="rId5"/>
    <p:sldId id="297" r:id="rId6"/>
    <p:sldId id="295" r:id="rId7"/>
    <p:sldId id="296" r:id="rId8"/>
    <p:sldId id="298" r:id="rId9"/>
    <p:sldId id="307" r:id="rId10"/>
    <p:sldId id="290" r:id="rId11"/>
    <p:sldId id="291" r:id="rId12"/>
    <p:sldId id="299" r:id="rId13"/>
    <p:sldId id="302" r:id="rId14"/>
    <p:sldId id="301" r:id="rId15"/>
    <p:sldId id="300" r:id="rId16"/>
    <p:sldId id="306" r:id="rId17"/>
    <p:sldId id="304" r:id="rId18"/>
    <p:sldId id="309" r:id="rId19"/>
    <p:sldId id="308" r:id="rId20"/>
    <p:sldId id="288" r:id="rId21"/>
    <p:sldId id="289" r:id="rId22"/>
    <p:sldId id="310" r:id="rId23"/>
    <p:sldId id="311" r:id="rId24"/>
    <p:sldId id="312" r:id="rId25"/>
    <p:sldId id="313" r:id="rId26"/>
    <p:sldId id="280" r:id="rId27"/>
    <p:sldId id="287" r:id="rId28"/>
    <p:sldId id="292" r:id="rId29"/>
    <p:sldId id="294" r:id="rId30"/>
    <p:sldId id="314" r:id="rId31"/>
    <p:sldId id="316" r:id="rId32"/>
    <p:sldId id="317" r:id="rId33"/>
    <p:sldId id="318" r:id="rId34"/>
    <p:sldId id="319" r:id="rId35"/>
    <p:sldId id="272" r:id="rId36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008080"/>
    <a:srgbClr val="000099"/>
    <a:srgbClr val="213C73"/>
    <a:srgbClr val="00FE9D"/>
    <a:srgbClr val="E8BD06"/>
    <a:srgbClr val="FBDD5B"/>
    <a:srgbClr val="595555"/>
    <a:srgbClr val="163E6F"/>
    <a:srgbClr val="DB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0" autoAdjust="0"/>
  </p:normalViewPr>
  <p:slideViewPr>
    <p:cSldViewPr snapToGrid="0">
      <p:cViewPr>
        <p:scale>
          <a:sx n="75" d="100"/>
          <a:sy n="75" d="100"/>
        </p:scale>
        <p:origin x="163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04/05/2020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97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72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83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45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73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31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3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65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35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3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218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72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pring-guides/gs-actuator-service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ring-guides/gs-actuator-service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/>
          </a:p>
          <a:p>
            <a:pPr>
              <a:spcAft>
                <a:spcPts val="600"/>
              </a:spcAft>
            </a:pPr>
            <a:endParaRPr lang="it-IT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7D91-B802-450D-A75B-6C6B7DF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Helth Check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F6E0-4786-4C4A-BD20-C03011277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96339"/>
            <a:ext cx="7727871" cy="3154067"/>
          </a:xfrm>
        </p:spPr>
        <p:txBody>
          <a:bodyPr>
            <a:normAutofit/>
          </a:bodyPr>
          <a:lstStyle/>
          <a:p>
            <a:r>
              <a:rPr lang="en-US" sz="1600" err="1"/>
              <a:t>Lato</a:t>
            </a:r>
            <a:r>
              <a:rPr lang="en-US" sz="1600"/>
              <a:t> </a:t>
            </a:r>
            <a:r>
              <a:rPr lang="en-US" sz="1600" err="1"/>
              <a:t>infrastruttura</a:t>
            </a:r>
            <a:r>
              <a:rPr lang="en-US" sz="1600"/>
              <a:t>, </a:t>
            </a:r>
            <a:r>
              <a:rPr lang="en-US" sz="1600" err="1"/>
              <a:t>l’ambiente</a:t>
            </a:r>
            <a:r>
              <a:rPr lang="en-US" sz="1600"/>
              <a:t> di deployment è configurator per </a:t>
            </a:r>
            <a:r>
              <a:rPr lang="en-US" sz="1600" err="1"/>
              <a:t>invocare</a:t>
            </a:r>
            <a:r>
              <a:rPr lang="en-US" sz="1600"/>
              <a:t> </a:t>
            </a:r>
            <a:r>
              <a:rPr lang="en-US" sz="1600" err="1"/>
              <a:t>periodicamente</a:t>
            </a:r>
            <a:r>
              <a:rPr lang="en-US" sz="1600"/>
              <a:t>  </a:t>
            </a:r>
            <a:r>
              <a:rPr lang="en-US" sz="1600" err="1"/>
              <a:t>questo</a:t>
            </a:r>
            <a:r>
              <a:rPr lang="en-US" sz="1600"/>
              <a:t> endpoint per </a:t>
            </a:r>
            <a:r>
              <a:rPr lang="en-US" sz="1600" err="1"/>
              <a:t>stabilire</a:t>
            </a:r>
            <a:r>
              <a:rPr lang="en-US" sz="1600"/>
              <a:t> lo </a:t>
            </a:r>
            <a:r>
              <a:rPr lang="en-US" sz="1600" err="1"/>
              <a:t>stato</a:t>
            </a:r>
            <a:r>
              <a:rPr lang="en-US" sz="1600"/>
              <a:t> di salute del </a:t>
            </a:r>
            <a:r>
              <a:rPr lang="en-US" sz="1600" err="1"/>
              <a:t>servizio</a:t>
            </a:r>
            <a:endParaRPr lang="en-US" sz="1600"/>
          </a:p>
          <a:p>
            <a:r>
              <a:rPr lang="en-US" sz="1600"/>
              <a:t>Per </a:t>
            </a:r>
            <a:r>
              <a:rPr lang="en-US" sz="1600" err="1"/>
              <a:t>esempio</a:t>
            </a:r>
            <a:r>
              <a:rPr lang="en-US" sz="1600"/>
              <a:t>, è possible </a:t>
            </a:r>
            <a:r>
              <a:rPr lang="en-US" sz="1600" err="1"/>
              <a:t>configurare</a:t>
            </a:r>
            <a:r>
              <a:rPr lang="en-US" sz="1600"/>
              <a:t> Netflix Eureka per </a:t>
            </a:r>
            <a:r>
              <a:rPr lang="en-US" sz="1600" err="1"/>
              <a:t>invocare</a:t>
            </a:r>
            <a:r>
              <a:rPr lang="en-US" sz="1600"/>
              <a:t> </a:t>
            </a:r>
            <a:r>
              <a:rPr lang="en-US" sz="1600" err="1"/>
              <a:t>l’health</a:t>
            </a:r>
            <a:r>
              <a:rPr lang="en-US" sz="1600"/>
              <a:t> check endpoint ed </a:t>
            </a:r>
            <a:r>
              <a:rPr lang="en-US" sz="1600" err="1"/>
              <a:t>utilizzarlo</a:t>
            </a:r>
            <a:r>
              <a:rPr lang="en-US" sz="1600"/>
              <a:t> per </a:t>
            </a:r>
            <a:r>
              <a:rPr lang="en-US" sz="1600" err="1"/>
              <a:t>determinare</a:t>
            </a:r>
            <a:r>
              <a:rPr lang="en-US" sz="1600"/>
              <a:t> se </a:t>
            </a:r>
            <a:r>
              <a:rPr lang="en-US" sz="1600" err="1"/>
              <a:t>il</a:t>
            </a:r>
            <a:r>
              <a:rPr lang="en-US" sz="1600"/>
              <a:t> </a:t>
            </a:r>
            <a:r>
              <a:rPr lang="en-US" sz="1600" err="1"/>
              <a:t>traffico</a:t>
            </a:r>
            <a:r>
              <a:rPr lang="en-US" sz="1600"/>
              <a:t> </a:t>
            </a:r>
            <a:r>
              <a:rPr lang="en-US" sz="1600" err="1"/>
              <a:t>debba</a:t>
            </a:r>
            <a:r>
              <a:rPr lang="en-US" sz="1600"/>
              <a:t> </a:t>
            </a:r>
            <a:r>
              <a:rPr lang="en-US" sz="1600" err="1"/>
              <a:t>essere</a:t>
            </a:r>
            <a:r>
              <a:rPr lang="en-US" sz="1600"/>
              <a:t> </a:t>
            </a:r>
            <a:r>
              <a:rPr lang="en-US" sz="1600" err="1"/>
              <a:t>diretto</a:t>
            </a:r>
            <a:r>
              <a:rPr lang="en-US" sz="1600"/>
              <a:t> a una </a:t>
            </a:r>
            <a:r>
              <a:rPr lang="en-US" sz="1600" err="1"/>
              <a:t>specifica</a:t>
            </a:r>
            <a:r>
              <a:rPr lang="en-US" sz="1600"/>
              <a:t> </a:t>
            </a:r>
            <a:r>
              <a:rPr lang="en-US" sz="1600" err="1"/>
              <a:t>istanza</a:t>
            </a:r>
            <a:r>
              <a:rPr lang="en-US" sz="1600"/>
              <a:t>.</a:t>
            </a:r>
          </a:p>
          <a:p>
            <a:r>
              <a:rPr lang="en-US" sz="1600"/>
              <a:t>In alternativa, </a:t>
            </a:r>
            <a:r>
              <a:rPr lang="en-US" sz="1600" err="1"/>
              <a:t>quando</a:t>
            </a:r>
            <a:r>
              <a:rPr lang="en-US" sz="1600"/>
              <a:t> </a:t>
            </a:r>
            <a:r>
              <a:rPr lang="en-US" sz="1600" err="1"/>
              <a:t>si</a:t>
            </a:r>
            <a:r>
              <a:rPr lang="en-US" sz="1600"/>
              <a:t> </a:t>
            </a:r>
            <a:r>
              <a:rPr lang="en-US" sz="1600" err="1"/>
              <a:t>utilizza</a:t>
            </a:r>
            <a:r>
              <a:rPr lang="en-US" sz="1600"/>
              <a:t> Kubernetes come </a:t>
            </a:r>
            <a:r>
              <a:rPr lang="en-US" sz="1600" err="1"/>
              <a:t>ambiente</a:t>
            </a:r>
            <a:r>
              <a:rPr lang="en-US" sz="1600"/>
              <a:t> di deployment, Kubernetes </a:t>
            </a:r>
            <a:r>
              <a:rPr lang="en-US" sz="1600" err="1"/>
              <a:t>predispone</a:t>
            </a:r>
            <a:r>
              <a:rPr lang="en-US" sz="1600"/>
              <a:t> </a:t>
            </a:r>
            <a:r>
              <a:rPr lang="en-US" sz="1600" err="1"/>
              <a:t>dei</a:t>
            </a:r>
            <a:r>
              <a:rPr lang="en-US" sz="1600"/>
              <a:t> </a:t>
            </a:r>
            <a:r>
              <a:rPr lang="en-US" sz="1600" err="1"/>
              <a:t>settaggi</a:t>
            </a:r>
            <a:r>
              <a:rPr lang="en-US" sz="1600"/>
              <a:t> </a:t>
            </a:r>
            <a:r>
              <a:rPr lang="en-US" sz="1600" err="1"/>
              <a:t>specifici</a:t>
            </a:r>
            <a:r>
              <a:rPr lang="en-US" sz="1600"/>
              <a:t> per </a:t>
            </a:r>
            <a:r>
              <a:rPr lang="en-US" sz="1600" err="1"/>
              <a:t>configurare</a:t>
            </a:r>
            <a:r>
              <a:rPr lang="en-US" sz="1600"/>
              <a:t> </a:t>
            </a:r>
            <a:r>
              <a:rPr lang="en-US" sz="1600" err="1"/>
              <a:t>l’utilizzo</a:t>
            </a:r>
            <a:r>
              <a:rPr lang="en-US" sz="1600"/>
              <a:t> </a:t>
            </a:r>
            <a:r>
              <a:rPr lang="en-US" sz="1600" err="1"/>
              <a:t>dello</a:t>
            </a:r>
            <a:r>
              <a:rPr lang="en-US" sz="1600"/>
              <a:t> </a:t>
            </a:r>
            <a:r>
              <a:rPr lang="en-US" sz="1600" err="1"/>
              <a:t>stesso</a:t>
            </a:r>
            <a:r>
              <a:rPr lang="en-US" sz="1600"/>
              <a:t> endpoint.</a:t>
            </a:r>
          </a:p>
          <a:p>
            <a:endParaRPr lang="it-IT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1065-2ADC-4D2B-B6E8-A6B38C6A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33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BCB7-CA61-4FA7-9630-50844E96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Helth Check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7C25D-131C-4FA5-8E2D-32566AE1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B5092-0B15-45D9-B043-2494D9F920AA}"/>
              </a:ext>
            </a:extLst>
          </p:cNvPr>
          <p:cNvSpPr/>
          <p:nvPr/>
        </p:nvSpPr>
        <p:spPr>
          <a:xfrm>
            <a:off x="1016000" y="874054"/>
            <a:ext cx="6827520" cy="334234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91D90-9B10-4AC7-A4F0-A49549DDDF69}"/>
              </a:ext>
            </a:extLst>
          </p:cNvPr>
          <p:cNvGrpSpPr/>
          <p:nvPr/>
        </p:nvGrpSpPr>
        <p:grpSpPr>
          <a:xfrm>
            <a:off x="5550618" y="1479165"/>
            <a:ext cx="1202269" cy="1479684"/>
            <a:chOff x="7010037" y="1038178"/>
            <a:chExt cx="1270806" cy="1451039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F0562EC4-2ACD-4650-8591-9AC0A2FD1F11}"/>
                </a:ext>
              </a:extLst>
            </p:cNvPr>
            <p:cNvSpPr/>
            <p:nvPr/>
          </p:nvSpPr>
          <p:spPr>
            <a:xfrm>
              <a:off x="7010037" y="1393694"/>
              <a:ext cx="1270806" cy="1095523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3820B2-4093-4F69-A635-B0325CFF32C7}"/>
                </a:ext>
              </a:extLst>
            </p:cNvPr>
            <p:cNvSpPr/>
            <p:nvPr/>
          </p:nvSpPr>
          <p:spPr>
            <a:xfrm>
              <a:off x="7145792" y="1038178"/>
              <a:ext cx="999295" cy="332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600" b="1"/>
                <a:t>service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5DBC9E-0A4F-4360-861E-429340D4244A}"/>
              </a:ext>
            </a:extLst>
          </p:cNvPr>
          <p:cNvGrpSpPr/>
          <p:nvPr/>
        </p:nvGrpSpPr>
        <p:grpSpPr>
          <a:xfrm>
            <a:off x="1214044" y="1530468"/>
            <a:ext cx="1594055" cy="1117151"/>
            <a:chOff x="6243899" y="2913166"/>
            <a:chExt cx="1283100" cy="837986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B731F4F5-FA1B-4CB7-92FE-1C0728B8E4A6}"/>
                </a:ext>
              </a:extLst>
            </p:cNvPr>
            <p:cNvSpPr/>
            <p:nvPr/>
          </p:nvSpPr>
          <p:spPr>
            <a:xfrm>
              <a:off x="6401579" y="2913166"/>
              <a:ext cx="967740" cy="837986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368DAA-6EF6-4AF3-8739-574BB4AF8B93}"/>
                </a:ext>
              </a:extLst>
            </p:cNvPr>
            <p:cNvSpPr/>
            <p:nvPr/>
          </p:nvSpPr>
          <p:spPr>
            <a:xfrm>
              <a:off x="6243899" y="3134857"/>
              <a:ext cx="1283100" cy="392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health check invoker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8E94F65-8B61-4C77-98F5-8B55A69084B4}"/>
              </a:ext>
            </a:extLst>
          </p:cNvPr>
          <p:cNvSpPr/>
          <p:nvPr/>
        </p:nvSpPr>
        <p:spPr>
          <a:xfrm>
            <a:off x="5032813" y="1939823"/>
            <a:ext cx="274534" cy="2945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00" b="1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525987-7214-492E-9C1B-114BA06F34B0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07347" y="2087122"/>
            <a:ext cx="403683" cy="0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3638EC-ADB9-46E8-A3ED-7C1E2A39998E}"/>
              </a:ext>
            </a:extLst>
          </p:cNvPr>
          <p:cNvSpPr/>
          <p:nvPr/>
        </p:nvSpPr>
        <p:spPr>
          <a:xfrm>
            <a:off x="3160788" y="1809963"/>
            <a:ext cx="1861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>
                <a:solidFill>
                  <a:schemeClr val="tx1"/>
                </a:solidFill>
              </a:rPr>
              <a:t>health check endpoint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915FB-5D7D-4A2E-A2E3-B75B13A3429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2612206" y="2087122"/>
            <a:ext cx="2420607" cy="192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1C08AD5C-9416-4B3E-8346-2F38E372E01B}"/>
              </a:ext>
            </a:extLst>
          </p:cNvPr>
          <p:cNvSpPr/>
          <p:nvPr/>
        </p:nvSpPr>
        <p:spPr>
          <a:xfrm>
            <a:off x="5930006" y="3308697"/>
            <a:ext cx="510474" cy="62710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00" b="1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1F20A0-D90F-4CF8-AA01-2F0AD66EB995}"/>
              </a:ext>
            </a:extLst>
          </p:cNvPr>
          <p:cNvGrpSpPr/>
          <p:nvPr/>
        </p:nvGrpSpPr>
        <p:grpSpPr>
          <a:xfrm>
            <a:off x="6656909" y="2723454"/>
            <a:ext cx="774688" cy="246297"/>
            <a:chOff x="7216842" y="4471710"/>
            <a:chExt cx="1083460" cy="32100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7769677-D060-45BC-AE54-B7FC3242A1D6}"/>
                </a:ext>
              </a:extLst>
            </p:cNvPr>
            <p:cNvSpPr/>
            <p:nvPr/>
          </p:nvSpPr>
          <p:spPr>
            <a:xfrm rot="5400000">
              <a:off x="7598070" y="4090482"/>
              <a:ext cx="321003" cy="10834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B56B7E-C9A6-44C9-98BF-611422626A0B}"/>
                </a:ext>
              </a:extLst>
            </p:cNvPr>
            <p:cNvSpPr/>
            <p:nvPr/>
          </p:nvSpPr>
          <p:spPr>
            <a:xfrm rot="5400000">
              <a:off x="7972097" y="4464519"/>
              <a:ext cx="321001" cy="33539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1C1E4-2969-4D27-9A56-A6F3E57FAD97}"/>
              </a:ext>
            </a:extLst>
          </p:cNvPr>
          <p:cNvSpPr/>
          <p:nvPr/>
        </p:nvSpPr>
        <p:spPr>
          <a:xfrm>
            <a:off x="6472125" y="2478911"/>
            <a:ext cx="237647" cy="22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00" b="1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364038-3682-4A68-90D8-FA81B574A76F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6709772" y="2589193"/>
            <a:ext cx="334481" cy="13426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188020-3676-4D6D-BE9C-02E8CB0CBF54}"/>
              </a:ext>
            </a:extLst>
          </p:cNvPr>
          <p:cNvCxnSpPr>
            <a:cxnSpLocks/>
            <a:stCxn id="48" idx="2"/>
            <a:endCxn id="16" idx="1"/>
          </p:cNvCxnSpPr>
          <p:nvPr/>
        </p:nvCxnSpPr>
        <p:spPr>
          <a:xfrm>
            <a:off x="6183970" y="3067165"/>
            <a:ext cx="1273" cy="2415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4B37DA-4DFF-4EC0-AB81-5B9A28A9C2CA}"/>
              </a:ext>
            </a:extLst>
          </p:cNvPr>
          <p:cNvCxnSpPr>
            <a:cxnSpLocks/>
          </p:cNvCxnSpPr>
          <p:nvPr/>
        </p:nvCxnSpPr>
        <p:spPr>
          <a:xfrm>
            <a:off x="5697674" y="2085639"/>
            <a:ext cx="774451" cy="393998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B8312E-1F90-4BF5-A4EA-1629E90872A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711030" y="2096540"/>
            <a:ext cx="472940" cy="75006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CE8E42-0662-42F1-B8BF-E05A2DDF0CA7}"/>
              </a:ext>
            </a:extLst>
          </p:cNvPr>
          <p:cNvSpPr/>
          <p:nvPr/>
        </p:nvSpPr>
        <p:spPr>
          <a:xfrm>
            <a:off x="5833795" y="1843905"/>
            <a:ext cx="757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internal</a:t>
            </a:r>
          </a:p>
          <a:p>
            <a:pPr algn="ctr"/>
            <a:r>
              <a:rPr lang="it-IT" sz="1200">
                <a:solidFill>
                  <a:schemeClr val="tx1"/>
                </a:solidFill>
              </a:rPr>
              <a:t>checks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ABD7C5-88C7-4C09-810A-5460E8C8A4EC}"/>
              </a:ext>
            </a:extLst>
          </p:cNvPr>
          <p:cNvSpPr/>
          <p:nvPr/>
        </p:nvSpPr>
        <p:spPr>
          <a:xfrm>
            <a:off x="6065146" y="2846602"/>
            <a:ext cx="237647" cy="220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00" b="1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FECFDA-B5EE-4C9B-A996-4327F9E515B6}"/>
              </a:ext>
            </a:extLst>
          </p:cNvPr>
          <p:cNvSpPr/>
          <p:nvPr/>
        </p:nvSpPr>
        <p:spPr>
          <a:xfrm>
            <a:off x="1016000" y="907803"/>
            <a:ext cx="2989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tx1"/>
                </a:solidFill>
              </a:rPr>
              <a:t>deployment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825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AE03-2078-4294-B6CA-07CB2336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Spring Boot Actuator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38AD-3AD6-4918-8BA2-0C02542BD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893592"/>
            <a:ext cx="7727871" cy="3253127"/>
          </a:xfrm>
        </p:spPr>
        <p:txBody>
          <a:bodyPr>
            <a:normAutofit/>
          </a:bodyPr>
          <a:lstStyle/>
          <a:p>
            <a:r>
              <a:rPr lang="en-US" sz="1400"/>
              <a:t>La </a:t>
            </a:r>
            <a:r>
              <a:rPr lang="en-US" sz="1400" err="1"/>
              <a:t>libreria</a:t>
            </a:r>
            <a:r>
              <a:rPr lang="en-US" sz="1400"/>
              <a:t> Spring Boot Actuator </a:t>
            </a:r>
            <a:r>
              <a:rPr lang="en-US" sz="1400" err="1"/>
              <a:t>permette</a:t>
            </a:r>
            <a:r>
              <a:rPr lang="en-US" sz="1400"/>
              <a:t> </a:t>
            </a:r>
            <a:r>
              <a:rPr lang="en-US" sz="1400" err="1"/>
              <a:t>l’implementazione</a:t>
            </a:r>
            <a:r>
              <a:rPr lang="en-US" sz="1400"/>
              <a:t> di un </a:t>
            </a:r>
            <a:r>
              <a:rPr lang="en-US" sz="1400" err="1"/>
              <a:t>isieme</a:t>
            </a:r>
            <a:r>
              <a:rPr lang="en-US" sz="1400"/>
              <a:t> di endpoints per </a:t>
            </a:r>
            <a:r>
              <a:rPr lang="en-US" sz="1400" err="1"/>
              <a:t>il</a:t>
            </a:r>
            <a:r>
              <a:rPr lang="en-US" sz="1400"/>
              <a:t> monitoring </a:t>
            </a:r>
            <a:r>
              <a:rPr lang="en-US" sz="1400" err="1"/>
              <a:t>dello</a:t>
            </a:r>
            <a:r>
              <a:rPr lang="en-US" sz="1400"/>
              <a:t> status di un </a:t>
            </a:r>
            <a:r>
              <a:rPr lang="en-US" sz="1400" err="1"/>
              <a:t>servizio</a:t>
            </a:r>
            <a:r>
              <a:rPr lang="en-US" sz="1400"/>
              <a:t>, </a:t>
            </a:r>
            <a:r>
              <a:rPr lang="en-US" sz="1400" err="1"/>
              <a:t>tra</a:t>
            </a:r>
            <a:r>
              <a:rPr lang="en-US" sz="1400"/>
              <a:t> cui </a:t>
            </a:r>
            <a:r>
              <a:rPr lang="en-US" sz="1400" err="1"/>
              <a:t>l’endpoint</a:t>
            </a:r>
            <a:r>
              <a:rPr lang="en-US" sz="1400"/>
              <a:t> GET /actuator/health.</a:t>
            </a:r>
          </a:p>
          <a:p>
            <a:r>
              <a:rPr lang="en-US" sz="1400"/>
              <a:t>Il </a:t>
            </a:r>
            <a:r>
              <a:rPr lang="en-US" sz="1400" err="1"/>
              <a:t>codice</a:t>
            </a:r>
            <a:r>
              <a:rPr lang="en-US" sz="1400"/>
              <a:t> Java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implementa</a:t>
            </a:r>
            <a:r>
              <a:rPr lang="en-US" sz="1400"/>
              <a:t> </a:t>
            </a:r>
            <a:r>
              <a:rPr lang="en-US" sz="1400" err="1"/>
              <a:t>questo</a:t>
            </a:r>
            <a:r>
              <a:rPr lang="en-US" sz="1400"/>
              <a:t> endpoint </a:t>
            </a:r>
            <a:r>
              <a:rPr lang="en-US" sz="1400" err="1"/>
              <a:t>ritorna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risultato</a:t>
            </a:r>
            <a:r>
              <a:rPr lang="en-US" sz="1400"/>
              <a:t> </a:t>
            </a:r>
            <a:r>
              <a:rPr lang="en-US" sz="1400" err="1"/>
              <a:t>dell’esecuzione</a:t>
            </a:r>
            <a:r>
              <a:rPr lang="en-US" sz="1400"/>
              <a:t> di un </a:t>
            </a:r>
            <a:r>
              <a:rPr lang="en-US" sz="1400" err="1"/>
              <a:t>insieme</a:t>
            </a:r>
            <a:r>
              <a:rPr lang="en-US" sz="1400"/>
              <a:t> di health checks </a:t>
            </a:r>
            <a:r>
              <a:rPr lang="en-US" sz="1400" err="1"/>
              <a:t>che</a:t>
            </a:r>
            <a:r>
              <a:rPr lang="en-US" sz="1400"/>
              <a:t> Spring Boot </a:t>
            </a:r>
            <a:r>
              <a:rPr lang="en-US" sz="1400" err="1"/>
              <a:t>implementa</a:t>
            </a:r>
            <a:r>
              <a:rPr lang="en-US" sz="1400"/>
              <a:t> </a:t>
            </a:r>
            <a:r>
              <a:rPr lang="en-US" sz="1400" err="1"/>
              <a:t>automaticamente</a:t>
            </a:r>
            <a:r>
              <a:rPr lang="en-US" sz="1400"/>
              <a:t> con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meccanismo</a:t>
            </a:r>
            <a:r>
              <a:rPr lang="en-US" sz="1400"/>
              <a:t> di convention over configuration.</a:t>
            </a:r>
          </a:p>
          <a:p>
            <a:r>
              <a:rPr lang="en-US" sz="1400"/>
              <a:t>Se, ad </a:t>
            </a:r>
            <a:r>
              <a:rPr lang="en-US" sz="1400" err="1"/>
              <a:t>esempio</a:t>
            </a:r>
            <a:r>
              <a:rPr lang="en-US" sz="1400"/>
              <a:t>, un </a:t>
            </a:r>
            <a:r>
              <a:rPr lang="en-US" sz="1400" err="1"/>
              <a:t>servizio</a:t>
            </a:r>
            <a:r>
              <a:rPr lang="en-US" sz="1400"/>
              <a:t> ha </a:t>
            </a:r>
            <a:r>
              <a:rPr lang="en-US" sz="1400" err="1"/>
              <a:t>tra</a:t>
            </a:r>
            <a:r>
              <a:rPr lang="en-US" sz="1400"/>
              <a:t> le sue </a:t>
            </a:r>
            <a:r>
              <a:rPr lang="en-US" sz="1400" err="1"/>
              <a:t>dipendenze</a:t>
            </a:r>
            <a:r>
              <a:rPr lang="en-US" sz="1400"/>
              <a:t> le </a:t>
            </a:r>
            <a:r>
              <a:rPr lang="en-US" sz="1400" err="1"/>
              <a:t>librerie</a:t>
            </a:r>
            <a:r>
              <a:rPr lang="en-US" sz="1400"/>
              <a:t> JDBC, Actuator </a:t>
            </a:r>
            <a:r>
              <a:rPr lang="en-US" sz="1400" err="1"/>
              <a:t>configura</a:t>
            </a:r>
            <a:r>
              <a:rPr lang="en-US" sz="1400"/>
              <a:t> un health check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esegue</a:t>
            </a:r>
            <a:r>
              <a:rPr lang="en-US" sz="1400"/>
              <a:t> una test query per </a:t>
            </a:r>
            <a:r>
              <a:rPr lang="en-US" sz="1400" err="1"/>
              <a:t>verificare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DataSource</a:t>
            </a:r>
            <a:r>
              <a:rPr lang="en-US" sz="1400"/>
              <a:t> bean. Se ho configurator le </a:t>
            </a:r>
            <a:r>
              <a:rPr lang="en-US" sz="1400" err="1"/>
              <a:t>dipendenze</a:t>
            </a:r>
            <a:r>
              <a:rPr lang="en-US" sz="1400"/>
              <a:t> da un broker RabbitMQ, Actuator </a:t>
            </a:r>
            <a:r>
              <a:rPr lang="en-US" sz="1400" err="1"/>
              <a:t>verifica</a:t>
            </a:r>
            <a:r>
              <a:rPr lang="en-US" sz="1400"/>
              <a:t>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broker </a:t>
            </a:r>
            <a:r>
              <a:rPr lang="en-US" sz="1400" err="1"/>
              <a:t>sia</a:t>
            </a:r>
            <a:r>
              <a:rPr lang="en-US" sz="1400"/>
              <a:t> </a:t>
            </a:r>
            <a:r>
              <a:rPr lang="en-US" sz="1400" err="1"/>
              <a:t>raggiungibile</a:t>
            </a:r>
            <a:r>
              <a:rPr lang="en-US" sz="1400"/>
              <a:t>, e </a:t>
            </a:r>
            <a:r>
              <a:rPr lang="en-US" sz="1400" err="1"/>
              <a:t>così</a:t>
            </a:r>
            <a:r>
              <a:rPr lang="en-US" sz="1400"/>
              <a:t> via.</a:t>
            </a:r>
          </a:p>
          <a:p>
            <a:r>
              <a:rPr lang="en-US" sz="1400"/>
              <a:t>Spring Boot Actuator </a:t>
            </a:r>
            <a:r>
              <a:rPr lang="en-US" sz="1400" err="1"/>
              <a:t>permette</a:t>
            </a:r>
            <a:r>
              <a:rPr lang="en-US" sz="1400"/>
              <a:t> di </a:t>
            </a:r>
            <a:r>
              <a:rPr lang="en-US" sz="1400" err="1"/>
              <a:t>configurare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livello</a:t>
            </a:r>
            <a:r>
              <a:rPr lang="en-US" sz="1400"/>
              <a:t> di </a:t>
            </a:r>
            <a:r>
              <a:rPr lang="en-US" sz="1400" err="1"/>
              <a:t>dettaglio</a:t>
            </a:r>
            <a:r>
              <a:rPr lang="en-US" sz="1400"/>
              <a:t> </a:t>
            </a:r>
            <a:r>
              <a:rPr lang="en-US" sz="1400" err="1"/>
              <a:t>della</a:t>
            </a:r>
            <a:r>
              <a:rPr lang="en-US" sz="1400"/>
              <a:t> </a:t>
            </a:r>
            <a:r>
              <a:rPr lang="en-US" sz="1400" err="1"/>
              <a:t>risposta</a:t>
            </a:r>
            <a:r>
              <a:rPr lang="en-US" sz="1400"/>
              <a:t> dell’endpoint, </a:t>
            </a:r>
            <a:r>
              <a:rPr lang="en-US" sz="1400" err="1"/>
              <a:t>permettendo</a:t>
            </a:r>
            <a:r>
              <a:rPr lang="en-US" sz="1400"/>
              <a:t> l’implemenentazione di health checks </a:t>
            </a:r>
            <a:r>
              <a:rPr lang="en-US" sz="1400" err="1"/>
              <a:t>addizionali</a:t>
            </a:r>
            <a:r>
              <a:rPr lang="en-US" sz="1400"/>
              <a:t>.</a:t>
            </a:r>
          </a:p>
          <a:p>
            <a:r>
              <a:rPr lang="en-US" sz="1400"/>
              <a:t>Un custom health check </a:t>
            </a:r>
            <a:r>
              <a:rPr lang="en-US" sz="1400" err="1"/>
              <a:t>può</a:t>
            </a:r>
            <a:r>
              <a:rPr lang="en-US" sz="1400"/>
              <a:t> </a:t>
            </a:r>
            <a:r>
              <a:rPr lang="en-US" sz="1400" err="1"/>
              <a:t>essere</a:t>
            </a:r>
            <a:r>
              <a:rPr lang="en-US" sz="1400"/>
              <a:t> </a:t>
            </a:r>
            <a:r>
              <a:rPr lang="en-US" sz="1400" err="1"/>
              <a:t>creato</a:t>
            </a:r>
            <a:r>
              <a:rPr lang="en-US" sz="1400"/>
              <a:t> </a:t>
            </a:r>
            <a:r>
              <a:rPr lang="en-US" sz="1400" err="1"/>
              <a:t>definendo</a:t>
            </a:r>
            <a:r>
              <a:rPr lang="en-US" sz="1400"/>
              <a:t> una </a:t>
            </a:r>
            <a:r>
              <a:rPr lang="en-US" sz="1400" err="1"/>
              <a:t>classe</a:t>
            </a:r>
            <a:r>
              <a:rPr lang="en-US" sz="1400"/>
              <a:t>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implementa</a:t>
            </a:r>
            <a:r>
              <a:rPr lang="en-US" sz="1400"/>
              <a:t> </a:t>
            </a:r>
            <a:r>
              <a:rPr lang="en-US" sz="1400" err="1"/>
              <a:t>l’interfaccia</a:t>
            </a:r>
            <a:r>
              <a:rPr lang="en-US" sz="1400"/>
              <a:t> </a:t>
            </a:r>
            <a:r>
              <a:rPr lang="en-US" sz="1400" err="1"/>
              <a:t>HealthIndicator</a:t>
            </a:r>
            <a:r>
              <a:rPr lang="en-US" sz="1400"/>
              <a:t> (la quale include </a:t>
            </a:r>
            <a:r>
              <a:rPr lang="en-US" sz="1400" err="1"/>
              <a:t>uno</a:t>
            </a:r>
            <a:r>
              <a:rPr lang="en-US" sz="1400"/>
              <a:t> specifico metodo health())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D51B-F26C-403C-8190-F7ED7C3B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44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8F097-AF63-46A6-A6E4-FA00DA1C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26A26D-6D3B-4B3E-9F4D-3FBEE6904674}"/>
              </a:ext>
            </a:extLst>
          </p:cNvPr>
          <p:cNvSpPr txBox="1">
            <a:spLocks/>
          </p:cNvSpPr>
          <p:nvPr/>
        </p:nvSpPr>
        <p:spPr>
          <a:xfrm>
            <a:off x="615990" y="245490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800">
                <a:latin typeface="Arial Black" panose="020B0A04020102020204" pitchFamily="34" charset="0"/>
              </a:rPr>
              <a:t>Spring Boot Actuator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12E73-C799-44D3-AF38-743F8EA9E6FB}"/>
              </a:ext>
            </a:extLst>
          </p:cNvPr>
          <p:cNvSpPr/>
          <p:nvPr/>
        </p:nvSpPr>
        <p:spPr>
          <a:xfrm>
            <a:off x="615989" y="546303"/>
            <a:ext cx="5646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>
                <a:hlinkClick r:id="rId2"/>
              </a:rPr>
              <a:t>https://github.com/spring-guides/gs-actuator-service</a:t>
            </a:r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1CA07-F882-4FA1-9D2C-7A4E763D503C}"/>
              </a:ext>
            </a:extLst>
          </p:cNvPr>
          <p:cNvGrpSpPr/>
          <p:nvPr/>
        </p:nvGrpSpPr>
        <p:grpSpPr>
          <a:xfrm>
            <a:off x="1375012" y="1109174"/>
            <a:ext cx="6209825" cy="3605742"/>
            <a:chOff x="1314291" y="1060112"/>
            <a:chExt cx="6206649" cy="3603898"/>
          </a:xfrm>
        </p:grpSpPr>
        <p:pic>
          <p:nvPicPr>
            <p:cNvPr id="6" name="Picture 2" descr="initializr">
              <a:extLst>
                <a:ext uri="{FF2B5EF4-FFF2-40B4-BE49-F238E27FC236}">
                  <a16:creationId xmlns:a16="http://schemas.microsoft.com/office/drawing/2014/main" id="{A8D01A33-08E9-4400-870C-77538958B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291" y="1060112"/>
              <a:ext cx="6206649" cy="3603898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CDF97D-6578-4395-B1E2-AC78AFA4B8B3}"/>
                </a:ext>
              </a:extLst>
            </p:cNvPr>
            <p:cNvSpPr/>
            <p:nvPr/>
          </p:nvSpPr>
          <p:spPr>
            <a:xfrm>
              <a:off x="4046220" y="3186611"/>
              <a:ext cx="2125980" cy="121158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2178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AE03-2078-4294-B6CA-07CB2336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Spring Boot Actuator -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D51B-F26C-403C-8190-F7ED7C3B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C6FFB-D49E-49B4-A566-BAA376DD508A}"/>
              </a:ext>
            </a:extLst>
          </p:cNvPr>
          <p:cNvSpPr/>
          <p:nvPr/>
        </p:nvSpPr>
        <p:spPr>
          <a:xfrm>
            <a:off x="615989" y="642122"/>
            <a:ext cx="5646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>
                <a:hlinkClick r:id="rId2"/>
              </a:rPr>
              <a:t>https://github.com/spring-guides/gs-actuator-service</a:t>
            </a:r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195C6-E608-42FD-88B0-2532A9341096}"/>
              </a:ext>
            </a:extLst>
          </p:cNvPr>
          <p:cNvSpPr/>
          <p:nvPr/>
        </p:nvSpPr>
        <p:spPr>
          <a:xfrm>
            <a:off x="556260" y="1284637"/>
            <a:ext cx="7881417" cy="14465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&lt;dependency&gt;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	&lt;groupId&gt;org.springframework.boot&lt;/groupId&gt;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	&lt;artifactId&gt;spring-boot-starter-actuator&lt;/artifactId&gt;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&lt;/dependency&gt;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.</a:t>
            </a:r>
          </a:p>
          <a:p>
            <a:endParaRPr lang="it-IT" sz="800" b="1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9BDB89-C5FD-490E-934E-E750F56A538F}"/>
              </a:ext>
            </a:extLst>
          </p:cNvPr>
          <p:cNvSpPr/>
          <p:nvPr/>
        </p:nvSpPr>
        <p:spPr>
          <a:xfrm>
            <a:off x="7667208" y="1284637"/>
            <a:ext cx="6783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>
                <a:solidFill>
                  <a:schemeClr val="bg1"/>
                </a:solidFill>
                <a:latin typeface="Consolas" panose="020B0609020204030204" pitchFamily="49" charset="0"/>
              </a:rPr>
              <a:t>pom.xml</a:t>
            </a:r>
            <a:endParaRPr lang="it-IT" sz="2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EA9BD-C6E7-42BC-A807-ABD98DCA1FCF}"/>
              </a:ext>
            </a:extLst>
          </p:cNvPr>
          <p:cNvSpPr/>
          <p:nvPr/>
        </p:nvSpPr>
        <p:spPr>
          <a:xfrm>
            <a:off x="556260" y="2835696"/>
            <a:ext cx="7881417" cy="7078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server.port: 9000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management.server.port: 9001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management.endpoint.health.show-details: ALWAYS</a:t>
            </a:r>
          </a:p>
          <a:p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B8EA7-EF2C-4661-B22C-084C14399A10}"/>
              </a:ext>
            </a:extLst>
          </p:cNvPr>
          <p:cNvSpPr/>
          <p:nvPr/>
        </p:nvSpPr>
        <p:spPr>
          <a:xfrm>
            <a:off x="6609227" y="2835696"/>
            <a:ext cx="17363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>
                <a:solidFill>
                  <a:schemeClr val="bg1"/>
                </a:solidFill>
                <a:latin typeface="Consolas" panose="020B0609020204030204" pitchFamily="49" charset="0"/>
              </a:rPr>
              <a:t>application.properties</a:t>
            </a:r>
            <a:endParaRPr lang="it-IT" sz="2400" b="1"/>
          </a:p>
        </p:txBody>
      </p:sp>
    </p:spTree>
    <p:extLst>
      <p:ext uri="{BB962C8B-B14F-4D97-AF65-F5344CB8AC3E}">
        <p14:creationId xmlns:p14="http://schemas.microsoft.com/office/powerpoint/2010/main" val="231693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4B2C-0C09-4E13-A889-102C11B5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0A8A3F-C400-47DF-8F72-E022CE63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268288"/>
            <a:ext cx="7727950" cy="395287"/>
          </a:xfrm>
        </p:spPr>
        <p:txBody>
          <a:bodyPr/>
          <a:lstStyle/>
          <a:p>
            <a:r>
              <a:rPr lang="it-IT"/>
              <a:t>Spring Boot Actuator - Example (Custom Endpoint)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58216-BD4A-46AD-8B9E-05D816C69E32}"/>
              </a:ext>
            </a:extLst>
          </p:cNvPr>
          <p:cNvSpPr/>
          <p:nvPr/>
        </p:nvSpPr>
        <p:spPr>
          <a:xfrm>
            <a:off x="556260" y="1025557"/>
            <a:ext cx="7881417" cy="317009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b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CustomHealthIndicator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HealthIndicator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Health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health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errorCode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check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it-IT" sz="800">
                <a:solidFill>
                  <a:srgbClr val="6A9955"/>
                </a:solidFill>
                <a:latin typeface="Consolas" panose="020B0609020204030204" pitchFamily="49" charset="0"/>
              </a:rPr>
              <a:t>// perform some specific health check</a:t>
            </a:r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(errorCode != </a:t>
            </a:r>
            <a:r>
              <a:rPr lang="it-IT" sz="8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8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Health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down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withDetail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"Custom Error Code"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, errorCode).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Health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up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check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>
                <a:solidFill>
                  <a:srgbClr val="6A9955"/>
                </a:solidFill>
                <a:latin typeface="Consolas" panose="020B0609020204030204" pitchFamily="49" charset="0"/>
              </a:rPr>
              <a:t>// returns random number </a:t>
            </a:r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random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>
                <a:solidFill>
                  <a:srgbClr val="DCDCAA"/>
                </a:solidFill>
                <a:latin typeface="Consolas" panose="020B0609020204030204" pitchFamily="49" charset="0"/>
              </a:rPr>
              <a:t>nextInt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() % </a:t>
            </a:r>
            <a:r>
              <a:rPr lang="it-IT" sz="80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8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15C867-1767-4E32-AF27-B2A84D0DD3DE}"/>
              </a:ext>
            </a:extLst>
          </p:cNvPr>
          <p:cNvSpPr/>
          <p:nvPr/>
        </p:nvSpPr>
        <p:spPr>
          <a:xfrm>
            <a:off x="6327098" y="1025557"/>
            <a:ext cx="20185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>
                <a:solidFill>
                  <a:schemeClr val="bg1"/>
                </a:solidFill>
                <a:latin typeface="Consolas" panose="020B0609020204030204" pitchFamily="49" charset="0"/>
              </a:rPr>
              <a:t>CustomHealthIndicator.java</a:t>
            </a:r>
            <a:endParaRPr lang="it-IT" sz="2400" b="1"/>
          </a:p>
        </p:txBody>
      </p:sp>
    </p:spTree>
    <p:extLst>
      <p:ext uri="{BB962C8B-B14F-4D97-AF65-F5344CB8AC3E}">
        <p14:creationId xmlns:p14="http://schemas.microsoft.com/office/powerpoint/2010/main" val="107366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51492-8E49-40D5-AFDE-D223F390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06DFA9-BD4C-4FAB-9E07-9ACC5338E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839711"/>
              </p:ext>
            </p:extLst>
          </p:nvPr>
        </p:nvGraphicFramePr>
        <p:xfrm>
          <a:off x="19725" y="17328"/>
          <a:ext cx="8940125" cy="4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r:id="rId3" imgW="24380640" imgH="13142520" progId="">
                  <p:embed/>
                </p:oleObj>
              </mc:Choice>
              <mc:Fallback>
                <p:oleObj r:id="rId3" imgW="24380640" imgH="13142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25" y="17328"/>
                        <a:ext cx="8940125" cy="4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0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>
                <a:latin typeface="Arial Black" panose="020B0A04020102020204" pitchFamily="34" charset="0"/>
              </a:rPr>
              <a:t>Log Aggregation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42434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4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Log Aggregation pattern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4124"/>
            <a:ext cx="7727871" cy="2732064"/>
          </a:xfrm>
        </p:spPr>
        <p:txBody>
          <a:bodyPr>
            <a:normAutofit/>
          </a:bodyPr>
          <a:lstStyle/>
          <a:p>
            <a:r>
              <a:rPr lang="en-US" sz="1600"/>
              <a:t>I logs generati da un'applicazione sono un buon punto di partenza quando abbiamo bisogno di rilevare la sorgente di un qualche problema.</a:t>
            </a:r>
          </a:p>
          <a:p>
            <a:r>
              <a:rPr lang="en-US" sz="1600"/>
              <a:t>In un'applicazione composta da microservices abbiamo il problema che ogni servizio ha il suo flusso di log messages indipendente.</a:t>
            </a:r>
          </a:p>
          <a:p>
            <a:r>
              <a:rPr lang="en-US" sz="1600"/>
              <a:t>La soluzione consiste nell'implementare una qualche funzionalità di Log Aggregation</a:t>
            </a:r>
          </a:p>
          <a:p>
            <a:r>
              <a:rPr lang="en-US" sz="1600"/>
              <a:t>I logs delle istanze dei servizi in esecuzione nel Sistema vengono tutti rediretti ad un servizio centrale che fornisce un'interfaccia per la visualizzazione, la ricerca e l'analisi delle informazioni desiderate.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67071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855C-9999-41F5-ADFA-3056FFC9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/>
          <a:lstStyle/>
          <a:p>
            <a:r>
              <a:rPr lang="it-IT"/>
              <a:t>Log Aggregation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8BA52-588B-4B9F-9990-091A1840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1" y="5100067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EB47E-5921-4564-9055-4EF9E5E8290A}"/>
              </a:ext>
            </a:extLst>
          </p:cNvPr>
          <p:cNvSpPr/>
          <p:nvPr/>
        </p:nvSpPr>
        <p:spPr>
          <a:xfrm>
            <a:off x="1066165" y="942194"/>
            <a:ext cx="6827520" cy="370627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06BF2C-E71E-4880-8BD0-EA410C522AA5}"/>
              </a:ext>
            </a:extLst>
          </p:cNvPr>
          <p:cNvGrpSpPr/>
          <p:nvPr/>
        </p:nvGrpSpPr>
        <p:grpSpPr>
          <a:xfrm>
            <a:off x="5869093" y="2299165"/>
            <a:ext cx="1594055" cy="1117151"/>
            <a:chOff x="6279645" y="2970158"/>
            <a:chExt cx="1283100" cy="83798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100AE56-C7BB-4AD5-B889-5A761D9AF58D}"/>
                </a:ext>
              </a:extLst>
            </p:cNvPr>
            <p:cNvSpPr/>
            <p:nvPr/>
          </p:nvSpPr>
          <p:spPr>
            <a:xfrm>
              <a:off x="6437325" y="2970158"/>
              <a:ext cx="967740" cy="837986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1ED001-D465-4FA0-A0AB-1DB2BDD1536D}"/>
                </a:ext>
              </a:extLst>
            </p:cNvPr>
            <p:cNvSpPr/>
            <p:nvPr/>
          </p:nvSpPr>
          <p:spPr>
            <a:xfrm>
              <a:off x="6279645" y="3191849"/>
              <a:ext cx="1283100" cy="392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logging</a:t>
              </a:r>
            </a:p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server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7BBCB5-3F09-4EAD-BB9A-A0B989F3B621}"/>
              </a:ext>
            </a:extLst>
          </p:cNvPr>
          <p:cNvCxnSpPr>
            <a:cxnSpLocks/>
          </p:cNvCxnSpPr>
          <p:nvPr/>
        </p:nvCxnSpPr>
        <p:spPr>
          <a:xfrm flipV="1">
            <a:off x="2217195" y="1587166"/>
            <a:ext cx="2420607" cy="192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9F4939-AECB-4E9D-B1CB-5E2C767BE3CC}"/>
              </a:ext>
            </a:extLst>
          </p:cNvPr>
          <p:cNvGrpSpPr/>
          <p:nvPr/>
        </p:nvGrpSpPr>
        <p:grpSpPr>
          <a:xfrm rot="16200000">
            <a:off x="3287223" y="2671897"/>
            <a:ext cx="3110631" cy="325691"/>
            <a:chOff x="5888371" y="6439801"/>
            <a:chExt cx="3289939" cy="32100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471111F-55A9-4484-8BE8-1D83424A29C0}"/>
                </a:ext>
              </a:extLst>
            </p:cNvPr>
            <p:cNvSpPr/>
            <p:nvPr/>
          </p:nvSpPr>
          <p:spPr>
            <a:xfrm rot="5400000">
              <a:off x="7372839" y="4955333"/>
              <a:ext cx="321003" cy="328993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E51FBB-8271-435D-9720-749D5A5BEE47}"/>
                </a:ext>
              </a:extLst>
            </p:cNvPr>
            <p:cNvSpPr/>
            <p:nvPr/>
          </p:nvSpPr>
          <p:spPr>
            <a:xfrm rot="5400000">
              <a:off x="8850107" y="6432611"/>
              <a:ext cx="321000" cy="3353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00" b="1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7E228-ED0D-4D7A-B5FE-4BC7F5F1DE43}"/>
              </a:ext>
            </a:extLst>
          </p:cNvPr>
          <p:cNvSpPr/>
          <p:nvPr/>
        </p:nvSpPr>
        <p:spPr>
          <a:xfrm>
            <a:off x="2789857" y="1482875"/>
            <a:ext cx="451300" cy="276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00" b="1">
                <a:solidFill>
                  <a:schemeClr val="tx1"/>
                </a:solidFill>
              </a:rPr>
              <a:t>log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4A5F22-B920-4A14-B61C-D45E11E3BA4C}"/>
              </a:ext>
            </a:extLst>
          </p:cNvPr>
          <p:cNvCxnSpPr>
            <a:cxnSpLocks/>
          </p:cNvCxnSpPr>
          <p:nvPr/>
        </p:nvCxnSpPr>
        <p:spPr>
          <a:xfrm>
            <a:off x="5005381" y="1645363"/>
            <a:ext cx="1183037" cy="91762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EDCEB5F-5E7E-4D23-BBAA-58832A44CA56}"/>
              </a:ext>
            </a:extLst>
          </p:cNvPr>
          <p:cNvSpPr/>
          <p:nvPr/>
        </p:nvSpPr>
        <p:spPr>
          <a:xfrm rot="16200000">
            <a:off x="4220438" y="2665464"/>
            <a:ext cx="12022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tx1"/>
                </a:solidFill>
              </a:rPr>
              <a:t>log pipeline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17E9AA-F82B-4E10-BAD2-F3A308157A0B}"/>
              </a:ext>
            </a:extLst>
          </p:cNvPr>
          <p:cNvGrpSpPr/>
          <p:nvPr/>
        </p:nvGrpSpPr>
        <p:grpSpPr>
          <a:xfrm>
            <a:off x="1210877" y="1133186"/>
            <a:ext cx="1015970" cy="3420780"/>
            <a:chOff x="-226456" y="864370"/>
            <a:chExt cx="1213801" cy="40868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6D7E7B-C31B-4A18-A723-9BA6EB4DFD4C}"/>
                </a:ext>
              </a:extLst>
            </p:cNvPr>
            <p:cNvGrpSpPr/>
            <p:nvPr/>
          </p:nvGrpSpPr>
          <p:grpSpPr>
            <a:xfrm>
              <a:off x="-214924" y="864370"/>
              <a:ext cx="1202269" cy="1117150"/>
              <a:chOff x="7010037" y="437211"/>
              <a:chExt cx="1270806" cy="1095523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E1FA9390-0CF1-4792-9A31-9E53D4C9C032}"/>
                  </a:ext>
                </a:extLst>
              </p:cNvPr>
              <p:cNvSpPr/>
              <p:nvPr/>
            </p:nvSpPr>
            <p:spPr>
              <a:xfrm>
                <a:off x="7010037" y="437211"/>
                <a:ext cx="1270806" cy="1095523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1DAD43-5C72-4987-A6FE-D3B7CD2DCAAE}"/>
                  </a:ext>
                </a:extLst>
              </p:cNvPr>
              <p:cNvSpPr/>
              <p:nvPr/>
            </p:nvSpPr>
            <p:spPr>
              <a:xfrm>
                <a:off x="7145792" y="809823"/>
                <a:ext cx="999296" cy="360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b="1"/>
                  <a:t>service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7A1A42B-939D-4505-AAC0-B44189B7FF7B}"/>
                </a:ext>
              </a:extLst>
            </p:cNvPr>
            <p:cNvGrpSpPr/>
            <p:nvPr/>
          </p:nvGrpSpPr>
          <p:grpSpPr>
            <a:xfrm>
              <a:off x="-220690" y="2349234"/>
              <a:ext cx="1202269" cy="1117150"/>
              <a:chOff x="7010037" y="437211"/>
              <a:chExt cx="1270806" cy="1095523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F11C70AA-EF64-43DA-8955-E1CF6C5AED9F}"/>
                  </a:ext>
                </a:extLst>
              </p:cNvPr>
              <p:cNvSpPr/>
              <p:nvPr/>
            </p:nvSpPr>
            <p:spPr>
              <a:xfrm>
                <a:off x="7010037" y="437211"/>
                <a:ext cx="1270806" cy="1095523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E4B2D6E-A0A1-4060-A0C0-C4E9F374558F}"/>
                  </a:ext>
                </a:extLst>
              </p:cNvPr>
              <p:cNvSpPr/>
              <p:nvPr/>
            </p:nvSpPr>
            <p:spPr>
              <a:xfrm>
                <a:off x="7145792" y="809823"/>
                <a:ext cx="999296" cy="360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b="1"/>
                  <a:t>service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8B9357-822C-4404-B24C-1B83C3643D05}"/>
                </a:ext>
              </a:extLst>
            </p:cNvPr>
            <p:cNvGrpSpPr/>
            <p:nvPr/>
          </p:nvGrpSpPr>
          <p:grpSpPr>
            <a:xfrm>
              <a:off x="-226456" y="3834098"/>
              <a:ext cx="1202269" cy="1117150"/>
              <a:chOff x="7010037" y="437211"/>
              <a:chExt cx="1270806" cy="1095523"/>
            </a:xfrm>
          </p:grpSpPr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67FAD900-F56A-4BE0-85C9-B6C656D24D3C}"/>
                  </a:ext>
                </a:extLst>
              </p:cNvPr>
              <p:cNvSpPr/>
              <p:nvPr/>
            </p:nvSpPr>
            <p:spPr>
              <a:xfrm>
                <a:off x="7010037" y="437211"/>
                <a:ext cx="1270806" cy="1095523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F15974-B36C-4260-AB77-16E54DAFDBD6}"/>
                  </a:ext>
                </a:extLst>
              </p:cNvPr>
              <p:cNvSpPr/>
              <p:nvPr/>
            </p:nvSpPr>
            <p:spPr>
              <a:xfrm>
                <a:off x="7145792" y="809823"/>
                <a:ext cx="999296" cy="360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b="1"/>
                  <a:t>service</a:t>
                </a:r>
              </a:p>
            </p:txBody>
          </p:sp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5E1451-7E45-4FF5-9BD2-735A8B4AEB37}"/>
              </a:ext>
            </a:extLst>
          </p:cNvPr>
          <p:cNvCxnSpPr>
            <a:cxnSpLocks/>
          </p:cNvCxnSpPr>
          <p:nvPr/>
        </p:nvCxnSpPr>
        <p:spPr>
          <a:xfrm flipV="1">
            <a:off x="2205073" y="2843929"/>
            <a:ext cx="2420607" cy="192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5037F48-B237-43E0-9757-10608B775187}"/>
              </a:ext>
            </a:extLst>
          </p:cNvPr>
          <p:cNvSpPr/>
          <p:nvPr/>
        </p:nvSpPr>
        <p:spPr>
          <a:xfrm>
            <a:off x="2789857" y="2687035"/>
            <a:ext cx="451300" cy="276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00" b="1">
                <a:solidFill>
                  <a:schemeClr val="tx1"/>
                </a:solidFill>
              </a:rPr>
              <a:t>log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74108C-A592-40AB-9A97-8C61C234166D}"/>
              </a:ext>
            </a:extLst>
          </p:cNvPr>
          <p:cNvCxnSpPr>
            <a:cxnSpLocks/>
          </p:cNvCxnSpPr>
          <p:nvPr/>
        </p:nvCxnSpPr>
        <p:spPr>
          <a:xfrm flipV="1">
            <a:off x="2192951" y="4100692"/>
            <a:ext cx="2420607" cy="1921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B6E24A-E1F6-4E35-B4E2-49EC0137F6B0}"/>
              </a:ext>
            </a:extLst>
          </p:cNvPr>
          <p:cNvSpPr/>
          <p:nvPr/>
        </p:nvSpPr>
        <p:spPr>
          <a:xfrm>
            <a:off x="2789857" y="3953666"/>
            <a:ext cx="451300" cy="276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00" b="1">
                <a:solidFill>
                  <a:schemeClr val="tx1"/>
                </a:solidFill>
              </a:rPr>
              <a:t>log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6E05B89-9C26-44C5-ABA9-355AF252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750" y="268350"/>
            <a:ext cx="309600" cy="572567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1E56A1-580A-4C2F-B9F2-B94AEFAE9DAC}"/>
              </a:ext>
            </a:extLst>
          </p:cNvPr>
          <p:cNvCxnSpPr>
            <a:cxnSpLocks/>
          </p:cNvCxnSpPr>
          <p:nvPr/>
        </p:nvCxnSpPr>
        <p:spPr>
          <a:xfrm>
            <a:off x="6652450" y="942194"/>
            <a:ext cx="0" cy="118912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E1EE54-8278-4217-97DE-F65F1BDC9600}"/>
              </a:ext>
            </a:extLst>
          </p:cNvPr>
          <p:cNvCxnSpPr>
            <a:cxnSpLocks/>
            <a:stCxn id="26" idx="2"/>
            <a:endCxn id="9" idx="3"/>
          </p:cNvCxnSpPr>
          <p:nvPr/>
        </p:nvCxnSpPr>
        <p:spPr>
          <a:xfrm>
            <a:off x="4990850" y="2834741"/>
            <a:ext cx="1074136" cy="2300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E154801-6447-456E-BE2A-624346BCEEB5}"/>
              </a:ext>
            </a:extLst>
          </p:cNvPr>
          <p:cNvCxnSpPr>
            <a:cxnSpLocks/>
          </p:cNvCxnSpPr>
          <p:nvPr/>
        </p:nvCxnSpPr>
        <p:spPr>
          <a:xfrm flipV="1">
            <a:off x="5001064" y="3174988"/>
            <a:ext cx="1187354" cy="904844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7387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442976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>
                <a:latin typeface="Arial Black" panose="020B0A04020102020204" pitchFamily="34" charset="0"/>
              </a:rPr>
              <a:t>Service Observability Patterns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294428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03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Log Aggregation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4124"/>
            <a:ext cx="7727871" cy="2732064"/>
          </a:xfrm>
        </p:spPr>
        <p:txBody>
          <a:bodyPr>
            <a:noAutofit/>
          </a:bodyPr>
          <a:lstStyle/>
          <a:p>
            <a:r>
              <a:rPr lang="en-US" sz="1800"/>
              <a:t>Lato applicazione è necessario scegliere un'appropriata libreria per il logging. Ad esempio, alcune librerie d logging popolari in ambiente Java sono </a:t>
            </a:r>
            <a:r>
              <a:rPr lang="it-IT" sz="1800"/>
              <a:t>: Logback, log4j, JUL (java.util.logging)e SLF4J.</a:t>
            </a:r>
          </a:p>
          <a:p>
            <a:r>
              <a:rPr lang="en-US" sz="1800"/>
              <a:t>Inoltre bisogna decidere dove dirigere il flusso di messaggi di log. Tradizionalmente i logs venivano salvati su file in specifiche location del file system. </a:t>
            </a:r>
          </a:p>
          <a:p>
            <a:r>
              <a:rPr lang="en-US" sz="1800"/>
              <a:t>Nei moderni ambienti di deployment questa non è la scelta migliore. E' più comune invece inviare i propri messaggi di log su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800"/>
              <a:t>, dove vengono intercettati dal log aggregator e inviati poi al log server.</a:t>
            </a:r>
          </a:p>
        </p:txBody>
      </p:sp>
    </p:spTree>
    <p:extLst>
      <p:ext uri="{BB962C8B-B14F-4D97-AF65-F5344CB8AC3E}">
        <p14:creationId xmlns:p14="http://schemas.microsoft.com/office/powerpoint/2010/main" val="244047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Log Aggregation Infrastructure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4124"/>
            <a:ext cx="7727871" cy="273206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600"/>
              <a:t>Lato infrastruttura, un framework molto popolare è il cosiddetto "ELK" stack, basato sui tre prodotti open source:</a:t>
            </a:r>
          </a:p>
          <a:p>
            <a:pPr lvl="1"/>
            <a:r>
              <a:rPr lang="en-US" sz="1400" b="1" i="1"/>
              <a:t>Elasticsearch</a:t>
            </a:r>
            <a:r>
              <a:rPr lang="en-US" sz="1400"/>
              <a:t>: Un database nosql orientate alla ricerca testuale.</a:t>
            </a:r>
          </a:p>
          <a:p>
            <a:pPr lvl="1"/>
            <a:r>
              <a:rPr lang="en-US" sz="1400" b="1" i="1"/>
              <a:t>Logstash</a:t>
            </a:r>
            <a:r>
              <a:rPr lang="en-US" sz="1400"/>
              <a:t>: Che implementa la log pipeline che aggrega i logs dei vari servizi e li invia ad Elasticsearch.</a:t>
            </a:r>
          </a:p>
          <a:p>
            <a:pPr lvl="1"/>
            <a:r>
              <a:rPr lang="en-US" sz="1400" b="1" i="1"/>
              <a:t>Kibana</a:t>
            </a:r>
            <a:r>
              <a:rPr lang="en-US" sz="1400"/>
              <a:t>: Un tool di visualizzazione per Elasticsearch</a:t>
            </a:r>
          </a:p>
          <a:p>
            <a:endParaRPr lang="en-US" sz="1600"/>
          </a:p>
          <a:p>
            <a:r>
              <a:rPr lang="en-US" sz="1600"/>
              <a:t>Esistono alter log pipelines Open Source, tra le quali Fluentd and Apache Flume, o servizi in cloud come as AWS CloudWatch Logs.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07238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019A7C-820D-48B7-82AC-58827D79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89D6DAE-58C1-4B23-B324-3D0845F7D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00106"/>
              </p:ext>
            </p:extLst>
          </p:nvPr>
        </p:nvGraphicFramePr>
        <p:xfrm>
          <a:off x="-18137" y="0"/>
          <a:ext cx="8977987" cy="4895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r:id="rId3" imgW="24380640" imgH="13828320" progId="">
                  <p:embed/>
                </p:oleObj>
              </mc:Choice>
              <mc:Fallback>
                <p:oleObj r:id="rId3" imgW="24380640" imgH="13828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137" y="0"/>
                        <a:ext cx="8977987" cy="4895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96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>
                <a:latin typeface="Arial Black" panose="020B0A04020102020204" pitchFamily="34" charset="0"/>
              </a:rPr>
              <a:t>Distributed Tracing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0128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Distributed Tracing Pattern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61744"/>
            <a:ext cx="7727871" cy="2732064"/>
          </a:xfrm>
        </p:spPr>
        <p:txBody>
          <a:bodyPr>
            <a:noAutofit/>
          </a:bodyPr>
          <a:lstStyle/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800" spc="-1">
                <a:uFill>
                  <a:solidFill>
                    <a:srgbClr val="FFFFFF"/>
                  </a:solidFill>
                </a:uFill>
              </a:rPr>
              <a:t>Un tecnica più raffinata rispetto all'analisi dei log per il monitoring delle performance e il debugging può consiste nell'utilizzare il cosiddetto Distributed Tracing.</a:t>
            </a:r>
          </a:p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800" spc="-1">
                <a:uFill>
                  <a:solidFill>
                    <a:srgbClr val="FFFFFF"/>
                  </a:solidFill>
                </a:uFill>
              </a:rPr>
              <a:t>Questo consiste nell'assegnare ad ogni richiesta esterna che arriva al sistema un ID unico, e nel tenere traccia di come la richiesta viene passata da un servizio all'altro.</a:t>
            </a:r>
          </a:p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800" spc="-1">
                <a:uFill>
                  <a:solidFill>
                    <a:srgbClr val="FFFFFF"/>
                  </a:solidFill>
                </a:uFill>
              </a:rPr>
              <a:t>Le informazioni relative ad ogni passaggio vengono inoltre ridirette ad un server centralizzato che fornisce funzionalità di visualizzazione ed analisi.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658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295057"/>
            <a:ext cx="7727871" cy="395327"/>
          </a:xfrm>
        </p:spPr>
        <p:txBody>
          <a:bodyPr/>
          <a:lstStyle/>
          <a:p>
            <a:r>
              <a:rPr lang="fr-FR" sz="2000"/>
              <a:t>Distributed Tracing Pattern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4124"/>
            <a:ext cx="7727871" cy="2732064"/>
          </a:xfrm>
        </p:spPr>
        <p:txBody>
          <a:bodyPr>
            <a:noAutofit/>
          </a:bodyPr>
          <a:lstStyle/>
          <a:p>
            <a:r>
              <a:rPr lang="en-US" sz="1600"/>
              <a:t>Vengono registrate le informazioni (start time, end time) ad ogni passaggio tra una chiamata e la successive fatte per soddisfare una data richiesta.</a:t>
            </a:r>
          </a:p>
          <a:p>
            <a:r>
              <a:rPr lang="en-US" sz="1600"/>
              <a:t>Il server di Distributed Tracing visualizza la sequenza a partire da quando la richiesta arriva all'API gateway. Ad ogni passo, viene mostrato il tempo impiegato per l'esecuzione.</a:t>
            </a:r>
          </a:p>
          <a:p>
            <a:r>
              <a:rPr lang="en-US" sz="1600"/>
              <a:t>Due concetti principali:</a:t>
            </a:r>
          </a:p>
          <a:p>
            <a:pPr lvl="1"/>
            <a:r>
              <a:rPr lang="en-US" sz="1400"/>
              <a:t>con </a:t>
            </a:r>
            <a:r>
              <a:rPr lang="en-US" sz="1400" b="1"/>
              <a:t>Trace </a:t>
            </a:r>
            <a:r>
              <a:rPr lang="en-US" sz="1400"/>
              <a:t>si indica la sequenza completa corrispondente ad una data richiesta, un Trace è composto da un certo numero di Spans</a:t>
            </a:r>
          </a:p>
          <a:p>
            <a:pPr lvl="1"/>
            <a:r>
              <a:rPr lang="en-US" sz="1400"/>
              <a:t>Uno</a:t>
            </a:r>
            <a:r>
              <a:rPr lang="en-US" sz="1400" b="1"/>
              <a:t> Span</a:t>
            </a:r>
            <a:r>
              <a:rPr lang="en-US" sz="1400"/>
              <a:t> rappresenta una singola operazione (invocazione di servizio), ed è caratterizzato dal nome dell'operazione ed i timestamp di inizio e terminazione. Uno Span può avere uno o più Child Spans, che rappresentano le chiamate nidificate.</a:t>
            </a:r>
            <a:endParaRPr 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81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03B3-84F9-43D6-AB7C-8EB32546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268350"/>
            <a:ext cx="7421841" cy="396000"/>
          </a:xfrm>
        </p:spPr>
        <p:txBody>
          <a:bodyPr/>
          <a:lstStyle/>
          <a:p>
            <a:r>
              <a:rPr lang="it-IT"/>
              <a:t>zipkin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3BDD3-520D-40B7-90C0-8D3520B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6152" name="Picture 8" descr="Performance Monitoring for the Frontend — An introduction | Hacker ...">
            <a:extLst>
              <a:ext uri="{FF2B5EF4-FFF2-40B4-BE49-F238E27FC236}">
                <a16:creationId xmlns:a16="http://schemas.microsoft.com/office/drawing/2014/main" id="{F685B5DA-A6D6-413D-9ABD-0B342571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65921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8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Distributed Tracing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54124"/>
            <a:ext cx="7727871" cy="273206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/>
              <a:t>Come nei casi precedent ci sono due parti, </a:t>
            </a:r>
          </a:p>
          <a:p>
            <a:r>
              <a:rPr lang="en-US" sz="1600"/>
              <a:t>Una parte lato applicazione, nella quale ognuno dei servizi deve utilizzare uno specifico framework (</a:t>
            </a:r>
            <a:r>
              <a:rPr lang="en-US" sz="1600" i="1"/>
              <a:t>"instrumentation library") </a:t>
            </a:r>
            <a:r>
              <a:rPr lang="en-US" sz="1600"/>
              <a:t>per il tracing. Questo framework ha il compito di tenere conto di Traces e Spans, aggiungendo informazioni di tracing a richieste in entrata e in uscita dal servizio (ad esempio modificando headers dei messaggi in transito) e quello di inviare le informazioni al tracing server.</a:t>
            </a:r>
          </a:p>
          <a:p>
            <a:r>
              <a:rPr lang="en-US" sz="1600"/>
              <a:t>Una parte lato infrastruttura, fornita appunto dal tracing server, che si occupa di raccogliere tutte le informazioni e fornire un interfaccia di visualizzazione e analisi all'utente amministratore.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18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9E52AE-3757-4418-85B2-68A0FD71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993FF-4730-451B-8BA6-4B574768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24" y="393939"/>
            <a:ext cx="6088801" cy="42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8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Spring Cloud Sleuth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432560"/>
            <a:ext cx="7727871" cy="2453628"/>
          </a:xfrm>
        </p:spPr>
        <p:txBody>
          <a:bodyPr>
            <a:normAutofit/>
          </a:bodyPr>
          <a:lstStyle/>
          <a:p>
            <a:r>
              <a:rPr lang="en-US" sz="1600"/>
              <a:t>Una library lato applicazione per la gestione del tracing è implementata da Spring Cloud Sleuth.</a:t>
            </a:r>
          </a:p>
          <a:p>
            <a:r>
              <a:rPr lang="en-US" sz="1600"/>
              <a:t>Sleuth utilizza tecniche di Aspect-Oriented Programming (AOP) per eliminare la necessità di chiamate esplicite dal codice alla instrumentation library.</a:t>
            </a:r>
          </a:p>
          <a:p>
            <a:r>
              <a:rPr lang="en-US" sz="1600"/>
              <a:t>Con il solito meccanismo basato sulla semplice inclusione di Sleuth nel pom.xml, le funzionalità di tracing vengono integrate in modo trasparente con il codice del servizio.</a:t>
            </a:r>
          </a:p>
          <a:p>
            <a:pPr>
              <a:spcAft>
                <a:spcPts val="1200"/>
              </a:spcAft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9720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05725"/>
            <a:ext cx="7727871" cy="395327"/>
          </a:xfrm>
        </p:spPr>
        <p:txBody>
          <a:bodyPr/>
          <a:lstStyle/>
          <a:p>
            <a:r>
              <a:rPr lang="fr-FR" sz="2000" err="1"/>
              <a:t>Microservice</a:t>
            </a:r>
            <a:r>
              <a:rPr lang="fr-FR" sz="2000"/>
              <a:t> </a:t>
            </a:r>
            <a:r>
              <a:rPr lang="fr-FR" sz="2000" err="1"/>
              <a:t>observability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1" y="908304"/>
            <a:ext cx="7453550" cy="167792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/>
              <a:t>Un </a:t>
            </a:r>
            <a:r>
              <a:rPr lang="en-US" sz="1800" err="1"/>
              <a:t>aspetto</a:t>
            </a:r>
            <a:r>
              <a:rPr lang="en-US" sz="1800"/>
              <a:t> </a:t>
            </a:r>
            <a:r>
              <a:rPr lang="en-US" sz="1800" err="1"/>
              <a:t>importante</a:t>
            </a:r>
            <a:r>
              <a:rPr lang="en-US" sz="1800"/>
              <a:t> in </a:t>
            </a:r>
            <a:r>
              <a:rPr lang="en-US" sz="1800" err="1"/>
              <a:t>ogni</a:t>
            </a:r>
            <a:r>
              <a:rPr lang="en-US" sz="1800"/>
              <a:t> </a:t>
            </a:r>
            <a:r>
              <a:rPr lang="en-US" sz="1800" err="1"/>
              <a:t>tipo</a:t>
            </a:r>
            <a:r>
              <a:rPr lang="en-US" sz="1800"/>
              <a:t> di </a:t>
            </a:r>
            <a:r>
              <a:rPr lang="en-US" sz="1800" err="1"/>
              <a:t>applicazione</a:t>
            </a:r>
            <a:r>
              <a:rPr lang="en-US" sz="1800"/>
              <a:t> </a:t>
            </a:r>
            <a:r>
              <a:rPr lang="en-US" sz="1800" err="1"/>
              <a:t>consiste</a:t>
            </a:r>
            <a:r>
              <a:rPr lang="en-US" sz="1800"/>
              <a:t> </a:t>
            </a:r>
            <a:r>
              <a:rPr lang="en-US" sz="1800" err="1"/>
              <a:t>nel</a:t>
            </a:r>
            <a:r>
              <a:rPr lang="en-US" sz="1800"/>
              <a:t> </a:t>
            </a:r>
            <a:r>
              <a:rPr lang="en-US" sz="1800" err="1"/>
              <a:t>monitorare</a:t>
            </a:r>
            <a:r>
              <a:rPr lang="en-US" sz="1800"/>
              <a:t> </a:t>
            </a:r>
            <a:r>
              <a:rPr lang="en-US" sz="1800" err="1"/>
              <a:t>il</a:t>
            </a:r>
            <a:r>
              <a:rPr lang="en-US" sz="1800"/>
              <a:t> </a:t>
            </a:r>
            <a:r>
              <a:rPr lang="en-US" sz="1800" err="1"/>
              <a:t>comportamento</a:t>
            </a:r>
            <a:r>
              <a:rPr lang="en-US" sz="1800"/>
              <a:t> a runtime e  </a:t>
            </a:r>
            <a:r>
              <a:rPr lang="en-US" sz="1800" err="1"/>
              <a:t>rilevare</a:t>
            </a:r>
            <a:r>
              <a:rPr lang="en-US" sz="1800"/>
              <a:t> </a:t>
            </a:r>
            <a:r>
              <a:rPr lang="en-US" sz="1800" err="1"/>
              <a:t>eventuali</a:t>
            </a:r>
            <a:r>
              <a:rPr lang="en-US" sz="1800"/>
              <a:t> problemi come </a:t>
            </a:r>
            <a:r>
              <a:rPr lang="en-US" sz="1800" err="1"/>
              <a:t>fallimento</a:t>
            </a:r>
            <a:r>
              <a:rPr lang="en-US" sz="1800"/>
              <a:t> di </a:t>
            </a:r>
            <a:r>
              <a:rPr lang="en-US" sz="1800" err="1"/>
              <a:t>richieste</a:t>
            </a:r>
            <a:r>
              <a:rPr lang="en-US" sz="1800"/>
              <a:t> o </a:t>
            </a:r>
            <a:r>
              <a:rPr lang="en-US" sz="1800" err="1"/>
              <a:t>alta</a:t>
            </a:r>
            <a:r>
              <a:rPr lang="en-US" sz="1800"/>
              <a:t> </a:t>
            </a:r>
            <a:r>
              <a:rPr lang="en-US" sz="1800" err="1"/>
              <a:t>latenza</a:t>
            </a:r>
            <a:r>
              <a:rPr lang="en-US" sz="1800"/>
              <a:t>.</a:t>
            </a:r>
          </a:p>
          <a:p>
            <a:r>
              <a:rPr lang="en-US" sz="1800"/>
              <a:t>In un </a:t>
            </a:r>
            <a:r>
              <a:rPr lang="en-US" sz="1800" err="1"/>
              <a:t>ambiente</a:t>
            </a:r>
            <a:r>
              <a:rPr lang="en-US" sz="1800"/>
              <a:t> a microservices una </a:t>
            </a:r>
            <a:r>
              <a:rPr lang="en-US" sz="1800" err="1"/>
              <a:t>richiesta</a:t>
            </a:r>
            <a:r>
              <a:rPr lang="en-US" sz="1800"/>
              <a:t> </a:t>
            </a:r>
            <a:r>
              <a:rPr lang="en-US" sz="1800" err="1"/>
              <a:t>può</a:t>
            </a:r>
            <a:r>
              <a:rPr lang="en-US" sz="1800"/>
              <a:t> </a:t>
            </a:r>
            <a:r>
              <a:rPr lang="en-US" sz="1800" err="1"/>
              <a:t>attraversare</a:t>
            </a:r>
            <a:r>
              <a:rPr lang="en-US" sz="1800"/>
              <a:t> </a:t>
            </a:r>
            <a:r>
              <a:rPr lang="en-US" sz="1800" err="1"/>
              <a:t>diversi</a:t>
            </a:r>
            <a:r>
              <a:rPr lang="en-US" sz="1800"/>
              <a:t> </a:t>
            </a:r>
            <a:r>
              <a:rPr lang="en-US" sz="1800" err="1"/>
              <a:t>servizi</a:t>
            </a:r>
            <a:r>
              <a:rPr lang="en-US" sz="1800"/>
              <a:t> prima di </a:t>
            </a:r>
            <a:r>
              <a:rPr lang="en-US" sz="1800" err="1"/>
              <a:t>essere</a:t>
            </a:r>
            <a:r>
              <a:rPr lang="en-US" sz="1800"/>
              <a:t> </a:t>
            </a:r>
            <a:r>
              <a:rPr lang="en-US" sz="1800" err="1"/>
              <a:t>soddisfatta</a:t>
            </a:r>
            <a:r>
              <a:rPr lang="en-US" sz="1800"/>
              <a:t>, non </a:t>
            </a:r>
            <a:r>
              <a:rPr lang="en-US" sz="1800" err="1"/>
              <a:t>esiste</a:t>
            </a:r>
            <a:r>
              <a:rPr lang="en-US" sz="1800"/>
              <a:t> un </a:t>
            </a:r>
            <a:r>
              <a:rPr lang="en-US" sz="1800" err="1"/>
              <a:t>singolo</a:t>
            </a:r>
            <a:r>
              <a:rPr lang="en-US" sz="1800"/>
              <a:t> log file da </a:t>
            </a:r>
            <a:r>
              <a:rPr lang="en-US" sz="1800" err="1"/>
              <a:t>controllare</a:t>
            </a:r>
            <a:r>
              <a:rPr lang="en-US" sz="1800"/>
              <a:t> ed è difficile </a:t>
            </a:r>
            <a:r>
              <a:rPr lang="en-US" sz="1800" err="1"/>
              <a:t>identificare</a:t>
            </a:r>
            <a:r>
              <a:rPr lang="en-US" sz="1800"/>
              <a:t> </a:t>
            </a:r>
            <a:r>
              <a:rPr lang="en-US" sz="1800" err="1"/>
              <a:t>i</a:t>
            </a:r>
            <a:r>
              <a:rPr lang="en-US" sz="1800"/>
              <a:t> </a:t>
            </a:r>
            <a:r>
              <a:rPr lang="en-US" sz="1800" err="1"/>
              <a:t>responsabili</a:t>
            </a:r>
            <a:r>
              <a:rPr lang="en-US" sz="1800"/>
              <a:t> di problem di </a:t>
            </a:r>
            <a:r>
              <a:rPr lang="en-US" sz="1800" err="1"/>
              <a:t>latenza</a:t>
            </a:r>
            <a:r>
              <a:rPr lang="en-US" sz="1800"/>
              <a:t>.</a:t>
            </a:r>
          </a:p>
          <a:p>
            <a:r>
              <a:rPr lang="en-US" sz="1800" err="1"/>
              <a:t>Esistono</a:t>
            </a:r>
            <a:r>
              <a:rPr lang="en-US" sz="1800"/>
              <a:t> </a:t>
            </a:r>
            <a:r>
              <a:rPr lang="en-US" sz="1800" err="1"/>
              <a:t>diversi</a:t>
            </a:r>
            <a:r>
              <a:rPr lang="en-US" sz="1800"/>
              <a:t> patterns per </a:t>
            </a:r>
            <a:r>
              <a:rPr lang="en-US" sz="1800" err="1"/>
              <a:t>affrontare</a:t>
            </a:r>
            <a:r>
              <a:rPr lang="en-US" sz="1800"/>
              <a:t> </a:t>
            </a:r>
            <a:r>
              <a:rPr lang="en-US" sz="1800" err="1"/>
              <a:t>questi</a:t>
            </a:r>
            <a:r>
              <a:rPr lang="en-US" sz="1800"/>
              <a:t> tipi di </a:t>
            </a:r>
            <a:r>
              <a:rPr lang="en-US" sz="1800" err="1"/>
              <a:t>problemi</a:t>
            </a:r>
            <a:r>
              <a:rPr lang="it-IT" sz="1800"/>
              <a:t>.</a:t>
            </a:r>
            <a:endParaRPr 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8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Zipkin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432560"/>
            <a:ext cx="7727871" cy="2453628"/>
          </a:xfrm>
        </p:spPr>
        <p:txBody>
          <a:bodyPr>
            <a:normAutofit/>
          </a:bodyPr>
          <a:lstStyle/>
          <a:p>
            <a:r>
              <a:rPr lang="en-US" sz="1800"/>
              <a:t>Sul lato infrastruttura uno strumento per utilizzare le funzionalità di Sleuth fornite in Spring Cloud è il server Zipkin sviluppato in origine da Twitter.</a:t>
            </a:r>
          </a:p>
          <a:p>
            <a:r>
              <a:rPr lang="en-US" sz="1800"/>
              <a:t>Zipkin memorizza le trace in un data store che può essere sia relazionale o un database NoSQL, e fornisce un'interfaccia utente per la visualizzazione e l'analisi.</a:t>
            </a:r>
          </a:p>
        </p:txBody>
      </p:sp>
    </p:spTree>
    <p:extLst>
      <p:ext uri="{BB962C8B-B14F-4D97-AF65-F5344CB8AC3E}">
        <p14:creationId xmlns:p14="http://schemas.microsoft.com/office/powerpoint/2010/main" val="230434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EB1F5C-A129-4F70-9C93-5F0384A7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11266" name="Picture 2" descr="Distributed Tracing for Polyglot Microservices | Linkerd">
            <a:extLst>
              <a:ext uri="{FF2B5EF4-FFF2-40B4-BE49-F238E27FC236}">
                <a16:creationId xmlns:a16="http://schemas.microsoft.com/office/drawing/2014/main" id="{41291FB1-66C2-4E88-8183-6C73FA59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9" y="194089"/>
            <a:ext cx="5632236" cy="17852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o Microservices blog series, part 12 - distributed tracing with ...">
            <a:extLst>
              <a:ext uri="{FF2B5EF4-FFF2-40B4-BE49-F238E27FC236}">
                <a16:creationId xmlns:a16="http://schemas.microsoft.com/office/drawing/2014/main" id="{F28AE0F8-2186-4258-87C6-72175194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04" y="2121756"/>
            <a:ext cx="5058146" cy="26482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16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147229"/>
            <a:ext cx="7727871" cy="395327"/>
          </a:xfrm>
        </p:spPr>
        <p:txBody>
          <a:bodyPr/>
          <a:lstStyle/>
          <a:p>
            <a:r>
              <a:rPr lang="fr-FR" sz="2000" err="1"/>
              <a:t>Microservice</a:t>
            </a:r>
            <a:r>
              <a:rPr lang="fr-FR" sz="2000"/>
              <a:t> </a:t>
            </a:r>
            <a:r>
              <a:rPr lang="fr-FR" sz="2000" err="1"/>
              <a:t>observability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82" y="988020"/>
            <a:ext cx="7727871" cy="2732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err="1"/>
              <a:t>Tra</a:t>
            </a:r>
            <a:r>
              <a:rPr lang="en-US" sz="1400"/>
              <a:t> </a:t>
            </a:r>
            <a:r>
              <a:rPr lang="en-US" sz="1400" err="1"/>
              <a:t>i</a:t>
            </a:r>
            <a:r>
              <a:rPr lang="en-US" sz="1400"/>
              <a:t> pattern per </a:t>
            </a:r>
            <a:r>
              <a:rPr lang="en-US" sz="1400" err="1"/>
              <a:t>il</a:t>
            </a:r>
            <a:r>
              <a:rPr lang="en-US" sz="1400"/>
              <a:t> service observability ci </a:t>
            </a:r>
            <a:r>
              <a:rPr lang="en-US" sz="1400" err="1"/>
              <a:t>sono</a:t>
            </a:r>
            <a:r>
              <a:rPr lang="en-US" sz="1400"/>
              <a:t> </a:t>
            </a:r>
            <a:r>
              <a:rPr lang="en-US" sz="1400" err="1"/>
              <a:t>i</a:t>
            </a:r>
            <a:r>
              <a:rPr lang="en-US" sz="1400"/>
              <a:t> </a:t>
            </a:r>
            <a:r>
              <a:rPr lang="en-US" sz="1400" err="1"/>
              <a:t>seguenti</a:t>
            </a:r>
            <a:r>
              <a:rPr lang="en-US" sz="1400"/>
              <a:t>:</a:t>
            </a:r>
          </a:p>
          <a:p>
            <a:r>
              <a:rPr lang="en-US" sz="1400" i="1"/>
              <a:t>Health check:</a:t>
            </a:r>
            <a:r>
              <a:rPr lang="en-US" sz="1400"/>
              <a:t> I </a:t>
            </a:r>
            <a:r>
              <a:rPr lang="en-US" sz="1400" err="1"/>
              <a:t>servizi</a:t>
            </a:r>
            <a:r>
              <a:rPr lang="en-US" sz="1400"/>
              <a:t> </a:t>
            </a:r>
            <a:r>
              <a:rPr lang="en-US" sz="1400" err="1"/>
              <a:t>espongono</a:t>
            </a:r>
            <a:r>
              <a:rPr lang="en-US" sz="1400"/>
              <a:t> </a:t>
            </a:r>
            <a:r>
              <a:rPr lang="en-US" sz="1400" err="1"/>
              <a:t>uno</a:t>
            </a:r>
            <a:r>
              <a:rPr lang="en-US" sz="1400"/>
              <a:t> specific endpoint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l’infrastruttura</a:t>
            </a:r>
            <a:r>
              <a:rPr lang="en-US" sz="1400"/>
              <a:t> di deployment </a:t>
            </a:r>
            <a:r>
              <a:rPr lang="en-US" sz="1400" err="1"/>
              <a:t>può</a:t>
            </a:r>
            <a:r>
              <a:rPr lang="en-US" sz="1400"/>
              <a:t> </a:t>
            </a:r>
            <a:r>
              <a:rPr lang="en-US" sz="1400" err="1"/>
              <a:t>utilizzare</a:t>
            </a:r>
            <a:r>
              <a:rPr lang="en-US" sz="1400"/>
              <a:t> per </a:t>
            </a:r>
            <a:r>
              <a:rPr lang="en-US" sz="1400" err="1"/>
              <a:t>interrogare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servizio</a:t>
            </a:r>
            <a:r>
              <a:rPr lang="en-US" sz="1400"/>
              <a:t> </a:t>
            </a:r>
            <a:r>
              <a:rPr lang="en-US" sz="1400" err="1"/>
              <a:t>sul</a:t>
            </a:r>
            <a:r>
              <a:rPr lang="en-US" sz="1400"/>
              <a:t> </a:t>
            </a:r>
            <a:r>
              <a:rPr lang="en-US" sz="1400" err="1"/>
              <a:t>suo</a:t>
            </a:r>
            <a:r>
              <a:rPr lang="en-US" sz="1400"/>
              <a:t> </a:t>
            </a:r>
            <a:r>
              <a:rPr lang="en-US" sz="1400" err="1"/>
              <a:t>stato</a:t>
            </a:r>
            <a:r>
              <a:rPr lang="en-US" sz="1400"/>
              <a:t> di salute.</a:t>
            </a:r>
          </a:p>
          <a:p>
            <a:r>
              <a:rPr lang="en-US" sz="1400" i="1"/>
              <a:t>Log aggregation</a:t>
            </a:r>
            <a:r>
              <a:rPr lang="en-US" sz="1400"/>
              <a:t>: I </a:t>
            </a:r>
            <a:r>
              <a:rPr lang="en-US" sz="1400" err="1"/>
              <a:t>messaggi</a:t>
            </a:r>
            <a:r>
              <a:rPr lang="en-US" sz="1400"/>
              <a:t> di log </a:t>
            </a:r>
            <a:r>
              <a:rPr lang="en-US" sz="1400" err="1"/>
              <a:t>dei</a:t>
            </a:r>
            <a:r>
              <a:rPr lang="en-US" sz="1400"/>
              <a:t> </a:t>
            </a:r>
            <a:r>
              <a:rPr lang="en-US" sz="1400" err="1"/>
              <a:t>vari</a:t>
            </a:r>
            <a:r>
              <a:rPr lang="en-US" sz="1400"/>
              <a:t> </a:t>
            </a:r>
            <a:r>
              <a:rPr lang="en-US" sz="1400" err="1"/>
              <a:t>servizi</a:t>
            </a:r>
            <a:r>
              <a:rPr lang="en-US" sz="1400"/>
              <a:t> </a:t>
            </a:r>
            <a:r>
              <a:rPr lang="en-US" sz="1400" err="1"/>
              <a:t>vengono</a:t>
            </a:r>
            <a:r>
              <a:rPr lang="en-US" sz="1400"/>
              <a:t> </a:t>
            </a:r>
            <a:r>
              <a:rPr lang="en-US" sz="1400" err="1"/>
              <a:t>raccolti</a:t>
            </a:r>
            <a:r>
              <a:rPr lang="en-US" sz="1400"/>
              <a:t> in un logging server </a:t>
            </a:r>
            <a:r>
              <a:rPr lang="en-US" sz="1400" err="1"/>
              <a:t>centralizzato</a:t>
            </a:r>
            <a:endParaRPr lang="en-US" sz="1400"/>
          </a:p>
          <a:p>
            <a:r>
              <a:rPr lang="en-US" sz="1400" i="1"/>
              <a:t>Distributed tracing</a:t>
            </a:r>
            <a:r>
              <a:rPr lang="en-US" sz="1400"/>
              <a:t>: </a:t>
            </a:r>
            <a:r>
              <a:rPr lang="en-US" sz="1400" err="1"/>
              <a:t>Viene</a:t>
            </a:r>
            <a:r>
              <a:rPr lang="en-US" sz="1400"/>
              <a:t> </a:t>
            </a:r>
            <a:r>
              <a:rPr lang="en-US" sz="1400" err="1"/>
              <a:t>assegnato</a:t>
            </a:r>
            <a:r>
              <a:rPr lang="en-US" sz="1400"/>
              <a:t> ad </a:t>
            </a:r>
            <a:r>
              <a:rPr lang="en-US" sz="1400" err="1"/>
              <a:t>ogni</a:t>
            </a:r>
            <a:r>
              <a:rPr lang="en-US" sz="1400"/>
              <a:t> </a:t>
            </a:r>
            <a:r>
              <a:rPr lang="en-US" sz="1400" err="1"/>
              <a:t>richiesta</a:t>
            </a:r>
            <a:r>
              <a:rPr lang="en-US" sz="1400"/>
              <a:t> un ID </a:t>
            </a:r>
            <a:r>
              <a:rPr lang="en-US" sz="1400" err="1"/>
              <a:t>unico</a:t>
            </a:r>
            <a:r>
              <a:rPr lang="en-US" sz="1400"/>
              <a:t> </a:t>
            </a:r>
            <a:r>
              <a:rPr lang="en-US" sz="1400" err="1"/>
              <a:t>che</a:t>
            </a:r>
            <a:r>
              <a:rPr lang="en-US" sz="1400"/>
              <a:t> </a:t>
            </a:r>
            <a:r>
              <a:rPr lang="en-US" sz="1400" err="1"/>
              <a:t>viene</a:t>
            </a:r>
            <a:r>
              <a:rPr lang="en-US" sz="1400"/>
              <a:t> </a:t>
            </a:r>
            <a:r>
              <a:rPr lang="en-US" sz="1400" err="1"/>
              <a:t>passato</a:t>
            </a:r>
            <a:r>
              <a:rPr lang="en-US" sz="1400"/>
              <a:t> </a:t>
            </a:r>
            <a:r>
              <a:rPr lang="en-US" sz="1400" err="1"/>
              <a:t>assieme</a:t>
            </a:r>
            <a:r>
              <a:rPr lang="en-US" sz="1400"/>
              <a:t> ai </a:t>
            </a:r>
            <a:r>
              <a:rPr lang="en-US" sz="1400" err="1"/>
              <a:t>messaggi</a:t>
            </a:r>
            <a:r>
              <a:rPr lang="en-US" sz="1400"/>
              <a:t> da un </a:t>
            </a:r>
            <a:r>
              <a:rPr lang="en-US" sz="1400" err="1"/>
              <a:t>servizio</a:t>
            </a:r>
            <a:r>
              <a:rPr lang="en-US" sz="1400"/>
              <a:t> al </a:t>
            </a:r>
            <a:r>
              <a:rPr lang="en-US" sz="1400" err="1"/>
              <a:t>successivo</a:t>
            </a:r>
            <a:r>
              <a:rPr lang="en-US" sz="1400"/>
              <a:t> per </a:t>
            </a:r>
            <a:r>
              <a:rPr lang="en-US" sz="1400" err="1"/>
              <a:t>poter</a:t>
            </a:r>
            <a:r>
              <a:rPr lang="en-US" sz="1400"/>
              <a:t> </a:t>
            </a:r>
            <a:r>
              <a:rPr lang="en-US" sz="1400" err="1"/>
              <a:t>monitorare</a:t>
            </a:r>
            <a:r>
              <a:rPr lang="en-US" sz="1400"/>
              <a:t> </a:t>
            </a:r>
            <a:r>
              <a:rPr lang="en-US" sz="1400" err="1"/>
              <a:t>il</a:t>
            </a:r>
            <a:r>
              <a:rPr lang="en-US" sz="1400"/>
              <a:t> </a:t>
            </a:r>
            <a:r>
              <a:rPr lang="en-US" sz="1400" err="1"/>
              <a:t>flusso</a:t>
            </a:r>
            <a:r>
              <a:rPr lang="en-US" sz="1400"/>
              <a:t> </a:t>
            </a:r>
            <a:r>
              <a:rPr lang="en-US" sz="1400" err="1"/>
              <a:t>della</a:t>
            </a:r>
            <a:r>
              <a:rPr lang="en-US" sz="1400"/>
              <a:t> </a:t>
            </a:r>
            <a:r>
              <a:rPr lang="en-US" sz="1400" err="1"/>
              <a:t>richiesta</a:t>
            </a:r>
            <a:r>
              <a:rPr lang="en-US" sz="1400"/>
              <a:t>.</a:t>
            </a:r>
          </a:p>
          <a:p>
            <a:r>
              <a:rPr lang="en-US" sz="1400" i="1"/>
              <a:t>Exception tracking: </a:t>
            </a:r>
            <a:r>
              <a:rPr lang="en-US" sz="1400"/>
              <a:t>Le </a:t>
            </a:r>
            <a:r>
              <a:rPr lang="en-US" sz="1400" err="1"/>
              <a:t>eccezioni</a:t>
            </a:r>
            <a:r>
              <a:rPr lang="en-US" sz="1400"/>
              <a:t> generate </a:t>
            </a:r>
            <a:r>
              <a:rPr lang="en-US" sz="1400" err="1"/>
              <a:t>dai</a:t>
            </a:r>
            <a:r>
              <a:rPr lang="en-US" sz="1400"/>
              <a:t> </a:t>
            </a:r>
            <a:r>
              <a:rPr lang="en-US" sz="1400" err="1"/>
              <a:t>servizi</a:t>
            </a:r>
            <a:r>
              <a:rPr lang="en-US" sz="1400"/>
              <a:t> </a:t>
            </a:r>
            <a:r>
              <a:rPr lang="en-US" sz="1400" err="1"/>
              <a:t>vengono</a:t>
            </a:r>
            <a:r>
              <a:rPr lang="en-US" sz="1400"/>
              <a:t> </a:t>
            </a:r>
            <a:r>
              <a:rPr lang="en-US" sz="1400" err="1"/>
              <a:t>redirette</a:t>
            </a:r>
            <a:r>
              <a:rPr lang="en-US" sz="1400"/>
              <a:t> ad </a:t>
            </a:r>
            <a:r>
              <a:rPr lang="en-US" sz="1400" err="1"/>
              <a:t>uno</a:t>
            </a:r>
            <a:r>
              <a:rPr lang="en-US" sz="1400"/>
              <a:t> specific exception tracking service</a:t>
            </a:r>
            <a:r>
              <a:rPr lang="it-IT" sz="1400"/>
              <a:t>.</a:t>
            </a:r>
          </a:p>
          <a:p>
            <a:r>
              <a:rPr lang="en-US" sz="1400" i="1"/>
              <a:t>Application metrics</a:t>
            </a:r>
            <a:r>
              <a:rPr lang="en-US" sz="1400"/>
              <a:t>: </a:t>
            </a:r>
            <a:r>
              <a:rPr lang="en-US" sz="1400" err="1"/>
              <a:t>Raccoglie</a:t>
            </a:r>
            <a:r>
              <a:rPr lang="en-US" sz="1400"/>
              <a:t> </a:t>
            </a:r>
            <a:r>
              <a:rPr lang="en-US" sz="1400" err="1"/>
              <a:t>metriche</a:t>
            </a:r>
            <a:r>
              <a:rPr lang="en-US" sz="1400"/>
              <a:t> (</a:t>
            </a:r>
            <a:r>
              <a:rPr lang="en-US" sz="1400" err="1"/>
              <a:t>contatori</a:t>
            </a:r>
            <a:r>
              <a:rPr lang="en-US" sz="1400"/>
              <a:t> e </a:t>
            </a:r>
            <a:r>
              <a:rPr lang="en-US" sz="1400" err="1"/>
              <a:t>altri</a:t>
            </a:r>
            <a:r>
              <a:rPr lang="en-US" sz="1400"/>
              <a:t> </a:t>
            </a:r>
            <a:r>
              <a:rPr lang="en-US" sz="1400" err="1"/>
              <a:t>indicatori</a:t>
            </a:r>
            <a:r>
              <a:rPr lang="en-US" sz="1400"/>
              <a:t>) </a:t>
            </a:r>
            <a:r>
              <a:rPr lang="en-US" sz="1400" err="1"/>
              <a:t>sull’esecuzione</a:t>
            </a:r>
            <a:r>
              <a:rPr lang="en-US" sz="1400"/>
              <a:t> </a:t>
            </a:r>
            <a:r>
              <a:rPr lang="en-US" sz="1400" err="1"/>
              <a:t>dei</a:t>
            </a:r>
            <a:r>
              <a:rPr lang="en-US" sz="1400"/>
              <a:t> </a:t>
            </a:r>
            <a:r>
              <a:rPr lang="en-US" sz="1400" err="1"/>
              <a:t>servizi</a:t>
            </a:r>
            <a:r>
              <a:rPr lang="en-US" sz="1400"/>
              <a:t>.</a:t>
            </a:r>
          </a:p>
          <a:p>
            <a:r>
              <a:rPr lang="fr-FR" sz="1400" i="1"/>
              <a:t>Audit </a:t>
            </a:r>
            <a:r>
              <a:rPr lang="fr-FR" sz="1400" i="1" err="1"/>
              <a:t>logging</a:t>
            </a:r>
            <a:r>
              <a:rPr lang="fr-FR" sz="1400"/>
              <a:t>: </a:t>
            </a:r>
            <a:r>
              <a:rPr lang="fr-FR" sz="1400" err="1"/>
              <a:t>Raccolta</a:t>
            </a:r>
            <a:r>
              <a:rPr lang="fr-FR" sz="1400"/>
              <a:t> di log delle user actions.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6467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0362-E7B5-4510-85D6-4C6C2AEE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Microservice</a:t>
            </a:r>
            <a:r>
              <a:rPr lang="fr-FR"/>
              <a:t> </a:t>
            </a:r>
            <a:r>
              <a:rPr lang="fr-FR" err="1"/>
              <a:t>observability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19756-AA2F-4307-A0A3-72B621D6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20E19-346B-4A55-A01F-34366F78E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967740"/>
            <a:ext cx="7727950" cy="3382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indent="0" defTabSz="671993">
              <a:spcBef>
                <a:spcPts val="735"/>
              </a:spcBef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caratteristica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comune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molti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questi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patterns è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ogni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pattern ha 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lato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applicazione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ed 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lato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infrastruttura</a:t>
            </a:r>
            <a:r>
              <a:rPr lang="en-US" sz="1600"/>
              <a:t>:</a:t>
            </a:r>
          </a:p>
          <a:p>
            <a:pPr marL="167998" indent="-167998" defTabSz="671993">
              <a:spcBef>
                <a:spcPts val="735"/>
              </a:spcBef>
              <a:buFont typeface="Arial" panose="020B0604020202020204" pitchFamily="34" charset="0"/>
              <a:buChar char="•"/>
            </a:pPr>
            <a:r>
              <a:rPr lang="en-US" sz="1600"/>
              <a:t>Ad </a:t>
            </a:r>
            <a:r>
              <a:rPr lang="en-US" sz="1600" err="1"/>
              <a:t>esempio</a:t>
            </a:r>
            <a:r>
              <a:rPr lang="en-US" sz="1600"/>
              <a:t>, </a:t>
            </a:r>
            <a:r>
              <a:rPr lang="en-US" sz="1600" err="1"/>
              <a:t>l’applicazione</a:t>
            </a:r>
            <a:r>
              <a:rPr lang="en-US" sz="1600"/>
              <a:t> è </a:t>
            </a:r>
            <a:r>
              <a:rPr lang="en-US" sz="1600" err="1"/>
              <a:t>responsabile</a:t>
            </a:r>
            <a:r>
              <a:rPr lang="en-US" sz="1600"/>
              <a:t> di </a:t>
            </a:r>
            <a:r>
              <a:rPr lang="en-US" sz="1600" err="1"/>
              <a:t>implementare</a:t>
            </a:r>
            <a:r>
              <a:rPr lang="en-US" sz="1600"/>
              <a:t> </a:t>
            </a:r>
            <a:r>
              <a:rPr lang="en-US" sz="1600" err="1"/>
              <a:t>uno</a:t>
            </a:r>
            <a:r>
              <a:rPr lang="en-US" sz="1600"/>
              <a:t> </a:t>
            </a:r>
            <a:r>
              <a:rPr lang="en-US" sz="1600" err="1"/>
              <a:t>specifico</a:t>
            </a:r>
            <a:r>
              <a:rPr lang="en-US" sz="1600"/>
              <a:t> health endpoint e </a:t>
            </a:r>
            <a:r>
              <a:rPr lang="en-US" sz="1600" err="1"/>
              <a:t>l’infrastruttura</a:t>
            </a:r>
            <a:r>
              <a:rPr lang="en-US" sz="1600"/>
              <a:t> ha la </a:t>
            </a:r>
            <a:r>
              <a:rPr lang="en-US" sz="1600" err="1"/>
              <a:t>responsabilità</a:t>
            </a:r>
            <a:r>
              <a:rPr lang="en-US" sz="1600"/>
              <a:t> di </a:t>
            </a:r>
            <a:r>
              <a:rPr lang="en-US" sz="1600" err="1"/>
              <a:t>invocare</a:t>
            </a:r>
            <a:r>
              <a:rPr lang="en-US" sz="1600"/>
              <a:t> </a:t>
            </a:r>
            <a:r>
              <a:rPr lang="en-US" sz="1600" err="1"/>
              <a:t>periodicamente</a:t>
            </a:r>
            <a:r>
              <a:rPr lang="en-US" sz="1600"/>
              <a:t> tale endpoint.</a:t>
            </a:r>
          </a:p>
          <a:p>
            <a:pPr marL="167998" indent="-167998" defTabSz="671993">
              <a:spcBef>
                <a:spcPts val="735"/>
              </a:spcBef>
              <a:buFont typeface="Arial" panose="020B0604020202020204" pitchFamily="34" charset="0"/>
              <a:buChar char="•"/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Op</a:t>
            </a:r>
            <a:r>
              <a:rPr lang="en-US" sz="1600" err="1"/>
              <a:t>pure</a:t>
            </a:r>
            <a:r>
              <a:rPr lang="en-US" sz="1600"/>
              <a:t>, </a:t>
            </a:r>
            <a:r>
              <a:rPr lang="en-US" sz="1600" err="1"/>
              <a:t>l’applicazione</a:t>
            </a:r>
            <a:r>
              <a:rPr lang="en-US" sz="1600"/>
              <a:t> </a:t>
            </a:r>
            <a:r>
              <a:rPr lang="en-US" sz="1600" err="1"/>
              <a:t>deve</a:t>
            </a:r>
            <a:r>
              <a:rPr lang="en-US" sz="1600"/>
              <a:t> </a:t>
            </a:r>
            <a:r>
              <a:rPr lang="en-US" sz="1600" err="1"/>
              <a:t>eseguire</a:t>
            </a:r>
            <a:r>
              <a:rPr lang="en-US" sz="1600"/>
              <a:t> </a:t>
            </a:r>
            <a:r>
              <a:rPr lang="en-US" sz="1600" err="1"/>
              <a:t>il</a:t>
            </a:r>
            <a:r>
              <a:rPr lang="en-US" sz="1600"/>
              <a:t> logging </a:t>
            </a:r>
            <a:r>
              <a:rPr lang="en-US" sz="1600" err="1"/>
              <a:t>su</a:t>
            </a:r>
            <a:r>
              <a:rPr lang="en-US" sz="1600"/>
              <a:t> </a:t>
            </a:r>
            <a:r>
              <a:rPr lang="en-US" sz="1600" err="1"/>
              <a:t>canali</a:t>
            </a:r>
            <a:r>
              <a:rPr lang="en-US" sz="1600"/>
              <a:t> appropriati e con </a:t>
            </a:r>
            <a:r>
              <a:rPr lang="en-US" sz="1600" err="1"/>
              <a:t>specifiche</a:t>
            </a:r>
            <a:r>
              <a:rPr lang="en-US" sz="1600"/>
              <a:t> </a:t>
            </a:r>
            <a:r>
              <a:rPr lang="en-US" sz="1600" err="1"/>
              <a:t>modalità</a:t>
            </a:r>
            <a:r>
              <a:rPr lang="en-US" sz="1600"/>
              <a:t>, </a:t>
            </a:r>
            <a:r>
              <a:rPr lang="en-US" sz="1600" err="1"/>
              <a:t>mentre</a:t>
            </a:r>
            <a:r>
              <a:rPr lang="en-US" sz="1600"/>
              <a:t> </a:t>
            </a:r>
            <a:r>
              <a:rPr lang="en-US" sz="1600" err="1"/>
              <a:t>l’infrastruttura</a:t>
            </a:r>
            <a:r>
              <a:rPr lang="en-US" sz="1600"/>
              <a:t> </a:t>
            </a:r>
            <a:r>
              <a:rPr lang="en-US" sz="1600" err="1"/>
              <a:t>si</a:t>
            </a:r>
            <a:r>
              <a:rPr lang="en-US" sz="1600"/>
              <a:t> </a:t>
            </a:r>
            <a:r>
              <a:rPr lang="en-US" sz="1600" err="1"/>
              <a:t>occupa</a:t>
            </a:r>
            <a:r>
              <a:rPr lang="en-US" sz="1600"/>
              <a:t> di </a:t>
            </a:r>
            <a:r>
              <a:rPr lang="en-US" sz="1600" err="1"/>
              <a:t>aggregare</a:t>
            </a:r>
            <a:r>
              <a:rPr lang="en-US" sz="1600"/>
              <a:t> </a:t>
            </a:r>
            <a:r>
              <a:rPr lang="en-US" sz="1600" err="1"/>
              <a:t>i</a:t>
            </a:r>
            <a:r>
              <a:rPr lang="en-US" sz="1600"/>
              <a:t> log e </a:t>
            </a:r>
            <a:r>
              <a:rPr lang="en-US" sz="1600" err="1"/>
              <a:t>ridirigerli</a:t>
            </a:r>
            <a:r>
              <a:rPr lang="en-US" sz="1600"/>
              <a:t> ad </a:t>
            </a:r>
            <a:r>
              <a:rPr lang="en-US" sz="1600" err="1"/>
              <a:t>uno</a:t>
            </a:r>
            <a:r>
              <a:rPr lang="en-US" sz="1600"/>
              <a:t> </a:t>
            </a:r>
            <a:r>
              <a:rPr lang="en-US" sz="1600" err="1"/>
              <a:t>specifico</a:t>
            </a:r>
            <a:r>
              <a:rPr lang="en-US" sz="1600"/>
              <a:t> </a:t>
            </a:r>
            <a:r>
              <a:rPr lang="en-US" sz="1600" err="1"/>
              <a:t>servizio</a:t>
            </a:r>
            <a:r>
              <a:rPr lang="en-US" sz="1600"/>
              <a:t> </a:t>
            </a:r>
            <a:r>
              <a:rPr lang="en-US" sz="1600" err="1"/>
              <a:t>che</a:t>
            </a:r>
            <a:r>
              <a:rPr lang="en-US" sz="1600"/>
              <a:t> li </a:t>
            </a:r>
            <a:r>
              <a:rPr lang="en-US" sz="1600" err="1"/>
              <a:t>rende</a:t>
            </a:r>
            <a:r>
              <a:rPr lang="en-US" sz="1600"/>
              <a:t> </a:t>
            </a:r>
            <a:r>
              <a:rPr lang="en-US" sz="1600" err="1"/>
              <a:t>disponibili</a:t>
            </a:r>
            <a:r>
              <a:rPr lang="en-US" sz="1600"/>
              <a:t> </a:t>
            </a:r>
            <a:r>
              <a:rPr lang="en-US" sz="1600" err="1"/>
              <a:t>agli</a:t>
            </a:r>
            <a:r>
              <a:rPr lang="en-US" sz="1600"/>
              <a:t> </a:t>
            </a:r>
            <a:r>
              <a:rPr lang="en-US" sz="1600" err="1"/>
              <a:t>utenti</a:t>
            </a:r>
            <a:r>
              <a:rPr lang="en-US" sz="1600"/>
              <a:t> </a:t>
            </a:r>
            <a:r>
              <a:rPr lang="en-US" sz="1600" err="1"/>
              <a:t>amministratori</a:t>
            </a:r>
            <a:r>
              <a:rPr lang="en-US" sz="1600"/>
              <a:t>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60061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0362-E7B5-4510-85D6-4C6C2AEE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Microservice</a:t>
            </a:r>
            <a:r>
              <a:rPr lang="fr-FR"/>
              <a:t> </a:t>
            </a:r>
            <a:r>
              <a:rPr lang="fr-FR" err="1"/>
              <a:t>observability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19756-AA2F-4307-A0A3-72B621D6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20E19-346B-4A55-A01F-34366F78E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967740"/>
            <a:ext cx="7727950" cy="3382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indent="0" defTabSz="671993">
              <a:spcBef>
                <a:spcPts val="735"/>
              </a:spcBef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Nel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seguito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vediamo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più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dettaglio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seguenti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patterns:</a:t>
            </a:r>
          </a:p>
          <a:p>
            <a:pPr marL="0" indent="0" defTabSz="671993">
              <a:spcBef>
                <a:spcPts val="735"/>
              </a:spcBef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/>
              <a:t>Health checks</a:t>
            </a:r>
          </a:p>
          <a:p>
            <a:r>
              <a:rPr lang="it-IT" sz="1600"/>
              <a:t>Log aggregation</a:t>
            </a:r>
          </a:p>
          <a:p>
            <a:r>
              <a:rPr lang="it-IT" sz="1600"/>
              <a:t>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352416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70586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>
                <a:latin typeface="Arial Black" panose="020B0A04020102020204" pitchFamily="34" charset="0"/>
              </a:rPr>
              <a:t>Health Checks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41672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9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/>
              <a:t>Service Monitoring and </a:t>
            </a:r>
            <a:r>
              <a:rPr lang="fr-FR" sz="2000" err="1"/>
              <a:t>Health</a:t>
            </a:r>
            <a:r>
              <a:rPr lang="fr-FR" sz="2000"/>
              <a:t> Checks</a:t>
            </a:r>
            <a:endParaRPr lang="it-IT" sz="200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771963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1" y="1097280"/>
            <a:ext cx="7727871" cy="31089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err="1"/>
              <a:t>Questo</a:t>
            </a:r>
            <a:r>
              <a:rPr lang="en-US" sz="1600"/>
              <a:t> pattern </a:t>
            </a:r>
            <a:r>
              <a:rPr lang="en-US" sz="1600" err="1"/>
              <a:t>permette</a:t>
            </a:r>
            <a:r>
              <a:rPr lang="en-US" sz="1600"/>
              <a:t> la </a:t>
            </a:r>
            <a:r>
              <a:rPr lang="en-US" sz="1600" err="1"/>
              <a:t>verifica</a:t>
            </a:r>
            <a:r>
              <a:rPr lang="en-US" sz="1600"/>
              <a:t> </a:t>
            </a:r>
            <a:r>
              <a:rPr lang="en-US" sz="1600" err="1"/>
              <a:t>della</a:t>
            </a:r>
            <a:r>
              <a:rPr lang="en-US" sz="1600"/>
              <a:t> </a:t>
            </a:r>
            <a:r>
              <a:rPr lang="en-US" sz="1600" i="1"/>
              <a:t>liveliness</a:t>
            </a:r>
            <a:r>
              <a:rPr lang="en-US" sz="1600"/>
              <a:t> e </a:t>
            </a:r>
            <a:r>
              <a:rPr lang="en-US" sz="1600" i="1"/>
              <a:t>responsiveness </a:t>
            </a:r>
            <a:r>
              <a:rPr lang="en-US" sz="1600"/>
              <a:t>di un </a:t>
            </a:r>
            <a:r>
              <a:rPr lang="en-US" sz="1600" err="1"/>
              <a:t>servizio</a:t>
            </a:r>
            <a:r>
              <a:rPr lang="en-US" sz="1600"/>
              <a:t> da </a:t>
            </a:r>
            <a:r>
              <a:rPr lang="en-US" sz="1600" err="1"/>
              <a:t>parte</a:t>
            </a:r>
            <a:r>
              <a:rPr lang="en-US" sz="1600"/>
              <a:t> </a:t>
            </a:r>
            <a:r>
              <a:rPr lang="en-US" sz="1600" err="1"/>
              <a:t>dell’infrastruttura</a:t>
            </a:r>
            <a:r>
              <a:rPr lang="en-US" sz="1600"/>
              <a:t> di deployment:</a:t>
            </a:r>
          </a:p>
          <a:p>
            <a:pPr lvl="1"/>
            <a:r>
              <a:rPr lang="en-US" sz="1400"/>
              <a:t>Un </a:t>
            </a:r>
            <a:r>
              <a:rPr lang="en-US" sz="1400" err="1"/>
              <a:t>servizio</a:t>
            </a:r>
            <a:r>
              <a:rPr lang="en-US" sz="1400"/>
              <a:t> </a:t>
            </a:r>
            <a:r>
              <a:rPr lang="en-US" sz="1400" err="1"/>
              <a:t>può</a:t>
            </a:r>
            <a:r>
              <a:rPr lang="en-US" sz="1400"/>
              <a:t> </a:t>
            </a:r>
            <a:r>
              <a:rPr lang="en-US" sz="1400" err="1"/>
              <a:t>terminare</a:t>
            </a:r>
            <a:r>
              <a:rPr lang="en-US" sz="1400"/>
              <a:t> </a:t>
            </a:r>
            <a:r>
              <a:rPr lang="en-US" sz="1400" err="1"/>
              <a:t>inaspettatamente</a:t>
            </a:r>
            <a:endParaRPr lang="en-US" sz="1400"/>
          </a:p>
          <a:p>
            <a:pPr lvl="1"/>
            <a:r>
              <a:rPr lang="en-US" sz="1400"/>
              <a:t>A volte un </a:t>
            </a:r>
            <a:r>
              <a:rPr lang="en-US" sz="1400" err="1"/>
              <a:t>servizio</a:t>
            </a:r>
            <a:r>
              <a:rPr lang="en-US" sz="1400"/>
              <a:t> </a:t>
            </a:r>
            <a:r>
              <a:rPr lang="en-US" sz="1400" err="1"/>
              <a:t>può</a:t>
            </a:r>
            <a:r>
              <a:rPr lang="en-US" sz="1400"/>
              <a:t> </a:t>
            </a:r>
            <a:r>
              <a:rPr lang="en-US" sz="1400" err="1"/>
              <a:t>essere</a:t>
            </a:r>
            <a:r>
              <a:rPr lang="en-US" sz="1400"/>
              <a:t> in </a:t>
            </a:r>
            <a:r>
              <a:rPr lang="en-US" sz="1400" err="1"/>
              <a:t>esecuzione</a:t>
            </a:r>
            <a:r>
              <a:rPr lang="en-US" sz="1400"/>
              <a:t> ma non in </a:t>
            </a:r>
            <a:r>
              <a:rPr lang="en-US" sz="1400" err="1"/>
              <a:t>grado</a:t>
            </a:r>
            <a:r>
              <a:rPr lang="en-US" sz="1400"/>
              <a:t> di </a:t>
            </a:r>
            <a:r>
              <a:rPr lang="en-US" sz="1400" err="1"/>
              <a:t>soddisfare</a:t>
            </a:r>
            <a:r>
              <a:rPr lang="en-US" sz="1400"/>
              <a:t> </a:t>
            </a:r>
            <a:r>
              <a:rPr lang="en-US" sz="1400" err="1"/>
              <a:t>richieste</a:t>
            </a:r>
            <a:r>
              <a:rPr lang="en-US" sz="1400"/>
              <a:t>, ad </a:t>
            </a:r>
            <a:r>
              <a:rPr lang="en-US" sz="1400" err="1"/>
              <a:t>esempio</a:t>
            </a:r>
            <a:r>
              <a:rPr lang="en-US" sz="1400"/>
              <a:t> </a:t>
            </a:r>
            <a:r>
              <a:rPr lang="en-US" sz="1400" err="1"/>
              <a:t>un’istanza</a:t>
            </a:r>
            <a:r>
              <a:rPr lang="en-US" sz="1400"/>
              <a:t> </a:t>
            </a:r>
            <a:r>
              <a:rPr lang="en-US" sz="1400" err="1"/>
              <a:t>appena</a:t>
            </a:r>
            <a:r>
              <a:rPr lang="en-US" sz="1400"/>
              <a:t> </a:t>
            </a:r>
            <a:r>
              <a:rPr lang="en-US" sz="1400" err="1"/>
              <a:t>lanciata</a:t>
            </a:r>
            <a:r>
              <a:rPr lang="en-US" sz="1400"/>
              <a:t> ha </a:t>
            </a:r>
            <a:r>
              <a:rPr lang="en-US" sz="1400" err="1"/>
              <a:t>bisogno</a:t>
            </a:r>
            <a:r>
              <a:rPr lang="en-US" sz="1400"/>
              <a:t> di un </a:t>
            </a:r>
            <a:r>
              <a:rPr lang="en-US" sz="1400" err="1"/>
              <a:t>dato</a:t>
            </a:r>
            <a:r>
              <a:rPr lang="en-US" sz="1400"/>
              <a:t> tempo </a:t>
            </a:r>
            <a:r>
              <a:rPr lang="en-US" sz="1400" err="1"/>
              <a:t>allo</a:t>
            </a:r>
            <a:r>
              <a:rPr lang="en-US" sz="1400"/>
              <a:t> startup per </a:t>
            </a:r>
            <a:r>
              <a:rPr lang="en-US" sz="1400" err="1"/>
              <a:t>inizializzare</a:t>
            </a:r>
            <a:r>
              <a:rPr lang="en-US" sz="1400"/>
              <a:t> </a:t>
            </a:r>
            <a:r>
              <a:rPr lang="en-US" sz="1400" err="1"/>
              <a:t>connessioni</a:t>
            </a:r>
            <a:r>
              <a:rPr lang="en-US" sz="1400"/>
              <a:t> a database o message bus, </a:t>
            </a:r>
            <a:r>
              <a:rPr lang="en-US" sz="1400" err="1"/>
              <a:t>eseguire</a:t>
            </a:r>
            <a:r>
              <a:rPr lang="en-US" sz="1400"/>
              <a:t> </a:t>
            </a:r>
            <a:r>
              <a:rPr lang="en-US" sz="1400" err="1"/>
              <a:t>operazioni</a:t>
            </a:r>
            <a:r>
              <a:rPr lang="en-US" sz="1400"/>
              <a:t> </a:t>
            </a:r>
            <a:r>
              <a:rPr lang="en-US" sz="1400" err="1"/>
              <a:t>iniziali</a:t>
            </a:r>
            <a:r>
              <a:rPr lang="en-US" sz="1400"/>
              <a:t> di </a:t>
            </a:r>
            <a:r>
              <a:rPr lang="en-US" sz="1400" err="1"/>
              <a:t>configurazione</a:t>
            </a:r>
            <a:r>
              <a:rPr lang="en-US" sz="1400"/>
              <a:t>, etc.</a:t>
            </a:r>
          </a:p>
          <a:p>
            <a:pPr lvl="1"/>
            <a:r>
              <a:rPr lang="en-US" sz="1400" err="1"/>
              <a:t>Un’istanza</a:t>
            </a:r>
            <a:r>
              <a:rPr lang="en-US" sz="1400"/>
              <a:t> in </a:t>
            </a:r>
            <a:r>
              <a:rPr lang="en-US" sz="1400" err="1"/>
              <a:t>generale</a:t>
            </a:r>
            <a:r>
              <a:rPr lang="en-US" sz="1400"/>
              <a:t> </a:t>
            </a:r>
            <a:r>
              <a:rPr lang="en-US" sz="1400" err="1"/>
              <a:t>può</a:t>
            </a:r>
            <a:r>
              <a:rPr lang="en-US" sz="1400"/>
              <a:t> </a:t>
            </a:r>
            <a:r>
              <a:rPr lang="en-US" sz="1400" err="1"/>
              <a:t>bloccarsi</a:t>
            </a:r>
            <a:r>
              <a:rPr lang="en-US" sz="1400"/>
              <a:t> ma </a:t>
            </a:r>
            <a:r>
              <a:rPr lang="en-US" sz="1400" err="1"/>
              <a:t>rimanere</a:t>
            </a:r>
            <a:r>
              <a:rPr lang="en-US" sz="1400"/>
              <a:t> in </a:t>
            </a:r>
            <a:r>
              <a:rPr lang="en-US" sz="1400" err="1"/>
              <a:t>esecuzione</a:t>
            </a:r>
            <a:endParaRPr lang="en-US" sz="1400"/>
          </a:p>
          <a:p>
            <a:pPr lvl="1"/>
            <a:r>
              <a:rPr lang="en-US" sz="1400"/>
              <a:t>etc.</a:t>
            </a:r>
          </a:p>
          <a:p>
            <a:r>
              <a:rPr lang="en-US" sz="1600"/>
              <a:t>E’ </a:t>
            </a:r>
            <a:r>
              <a:rPr lang="en-US" sz="1600" err="1"/>
              <a:t>necessario</a:t>
            </a:r>
            <a:r>
              <a:rPr lang="en-US" sz="1600"/>
              <a:t>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l’infrastruttura</a:t>
            </a:r>
            <a:r>
              <a:rPr lang="en-US" sz="1600"/>
              <a:t> </a:t>
            </a:r>
            <a:r>
              <a:rPr lang="en-US" sz="1600" err="1"/>
              <a:t>si</a:t>
            </a:r>
            <a:r>
              <a:rPr lang="en-US" sz="1600"/>
              <a:t> </a:t>
            </a:r>
            <a:r>
              <a:rPr lang="en-US" sz="1600" err="1"/>
              <a:t>accorga</a:t>
            </a:r>
            <a:r>
              <a:rPr lang="en-US" sz="1600"/>
              <a:t> di </a:t>
            </a:r>
            <a:r>
              <a:rPr lang="en-US" sz="1600" err="1"/>
              <a:t>queste</a:t>
            </a:r>
            <a:r>
              <a:rPr lang="en-US" sz="1600"/>
              <a:t> </a:t>
            </a:r>
            <a:r>
              <a:rPr lang="en-US" sz="1600" err="1"/>
              <a:t>situazioni</a:t>
            </a:r>
            <a:r>
              <a:rPr lang="en-US" sz="1600"/>
              <a:t> per </a:t>
            </a:r>
            <a:r>
              <a:rPr lang="en-US" sz="1600" err="1"/>
              <a:t>evitare</a:t>
            </a:r>
            <a:r>
              <a:rPr lang="en-US" sz="1600"/>
              <a:t> di </a:t>
            </a:r>
            <a:r>
              <a:rPr lang="en-US" sz="1600" err="1"/>
              <a:t>instradare</a:t>
            </a:r>
            <a:r>
              <a:rPr lang="en-US" sz="1600"/>
              <a:t> </a:t>
            </a:r>
            <a:r>
              <a:rPr lang="en-US" sz="1600" err="1"/>
              <a:t>richieste</a:t>
            </a:r>
            <a:r>
              <a:rPr lang="en-US" sz="1600"/>
              <a:t> ad </a:t>
            </a:r>
            <a:r>
              <a:rPr lang="en-US" sz="1600" err="1"/>
              <a:t>istanze</a:t>
            </a:r>
            <a:r>
              <a:rPr lang="en-US" sz="1600"/>
              <a:t> di </a:t>
            </a:r>
            <a:r>
              <a:rPr lang="en-US" sz="1600" err="1"/>
              <a:t>servizi</a:t>
            </a:r>
            <a:r>
              <a:rPr lang="en-US" sz="1600"/>
              <a:t> </a:t>
            </a:r>
            <a:r>
              <a:rPr lang="en-US" sz="1600" err="1"/>
              <a:t>che</a:t>
            </a:r>
            <a:r>
              <a:rPr lang="en-US" sz="1600"/>
              <a:t> non </a:t>
            </a:r>
            <a:r>
              <a:rPr lang="en-US" sz="1600" err="1"/>
              <a:t>sono</a:t>
            </a:r>
            <a:r>
              <a:rPr lang="en-US" sz="1600"/>
              <a:t> in </a:t>
            </a:r>
            <a:r>
              <a:rPr lang="en-US" sz="1600" err="1"/>
              <a:t>grado</a:t>
            </a:r>
            <a:r>
              <a:rPr lang="en-US" sz="1600"/>
              <a:t> di </a:t>
            </a:r>
            <a:r>
              <a:rPr lang="en-US" sz="1600" err="1"/>
              <a:t>soddisfarle</a:t>
            </a:r>
            <a:endParaRPr lang="it-IT" sz="1600"/>
          </a:p>
          <a:p>
            <a:endParaRPr lang="en-US" sz="16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888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4809-81A8-4EF1-B22E-D1E0F934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Helth Check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15E4C-7967-456F-9F94-D1E12A574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815341"/>
            <a:ext cx="7727871" cy="35884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/>
              <a:t>Per </a:t>
            </a:r>
            <a:r>
              <a:rPr lang="en-US" sz="1600" err="1"/>
              <a:t>implementare</a:t>
            </a:r>
            <a:r>
              <a:rPr lang="en-US" sz="1600"/>
              <a:t> </a:t>
            </a:r>
            <a:r>
              <a:rPr lang="en-US" sz="1600" err="1"/>
              <a:t>l’Health</a:t>
            </a:r>
            <a:r>
              <a:rPr lang="en-US" sz="1600"/>
              <a:t> Check pattern: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 sz="1600"/>
              <a:t>Di </a:t>
            </a:r>
            <a:r>
              <a:rPr lang="en-US" sz="1600" err="1"/>
              <a:t>solito</a:t>
            </a:r>
            <a:r>
              <a:rPr lang="en-US" sz="1600"/>
              <a:t> un </a:t>
            </a:r>
            <a:r>
              <a:rPr lang="en-US" sz="1600" err="1"/>
              <a:t>servizio</a:t>
            </a:r>
            <a:r>
              <a:rPr lang="en-US" sz="1600"/>
              <a:t> </a:t>
            </a:r>
            <a:r>
              <a:rPr lang="en-US" sz="1600" err="1"/>
              <a:t>espone</a:t>
            </a:r>
            <a:r>
              <a:rPr lang="en-US" sz="1600"/>
              <a:t> </a:t>
            </a:r>
            <a:r>
              <a:rPr lang="en-US" sz="1600" err="1"/>
              <a:t>uno</a:t>
            </a:r>
            <a:r>
              <a:rPr lang="en-US" sz="1600"/>
              <a:t> specific API endpoint per </a:t>
            </a:r>
            <a:r>
              <a:rPr lang="en-US" sz="1600" err="1"/>
              <a:t>l’health</a:t>
            </a:r>
            <a:r>
              <a:rPr lang="en-US" sz="1600"/>
              <a:t> check (es. GET /health) </a:t>
            </a:r>
            <a:r>
              <a:rPr lang="en-US" sz="1600" err="1"/>
              <a:t>che</a:t>
            </a:r>
            <a:r>
              <a:rPr lang="en-US" sz="1600"/>
              <a:t> </a:t>
            </a:r>
            <a:r>
              <a:rPr lang="en-US" sz="1600" err="1"/>
              <a:t>ritorna</a:t>
            </a:r>
            <a:r>
              <a:rPr lang="en-US" sz="1600"/>
              <a:t> </a:t>
            </a:r>
            <a:r>
              <a:rPr lang="en-US" sz="1600" err="1"/>
              <a:t>informazioni</a:t>
            </a:r>
            <a:r>
              <a:rPr lang="en-US" sz="1600"/>
              <a:t> </a:t>
            </a:r>
            <a:r>
              <a:rPr lang="en-US" sz="1600" err="1"/>
              <a:t>sullo</a:t>
            </a:r>
            <a:r>
              <a:rPr lang="en-US" sz="1600"/>
              <a:t> </a:t>
            </a:r>
            <a:r>
              <a:rPr lang="en-US" sz="1600" err="1"/>
              <a:t>stato</a:t>
            </a:r>
            <a:r>
              <a:rPr lang="en-US" sz="1600"/>
              <a:t> di salute del </a:t>
            </a:r>
            <a:r>
              <a:rPr lang="en-US" sz="1600" err="1"/>
              <a:t>servizio</a:t>
            </a:r>
            <a:endParaRPr lang="en-US" sz="1600"/>
          </a:p>
          <a:p>
            <a:r>
              <a:rPr lang="en-US" sz="1600" err="1"/>
              <a:t>L’implementazione</a:t>
            </a:r>
            <a:r>
              <a:rPr lang="en-US" sz="1600"/>
              <a:t> di </a:t>
            </a:r>
            <a:r>
              <a:rPr lang="en-US" sz="1600" err="1"/>
              <a:t>questo</a:t>
            </a:r>
            <a:r>
              <a:rPr lang="en-US" sz="1600"/>
              <a:t> endpoint </a:t>
            </a:r>
            <a:r>
              <a:rPr lang="en-US" sz="1600" err="1"/>
              <a:t>invoca</a:t>
            </a:r>
            <a:r>
              <a:rPr lang="en-US" sz="1600"/>
              <a:t> un health check request handler </a:t>
            </a:r>
            <a:r>
              <a:rPr lang="en-US" sz="1600" err="1"/>
              <a:t>il</a:t>
            </a:r>
            <a:r>
              <a:rPr lang="en-US" sz="1600"/>
              <a:t> cui </a:t>
            </a:r>
            <a:r>
              <a:rPr lang="en-US" sz="1600" err="1"/>
              <a:t>codice</a:t>
            </a:r>
            <a:r>
              <a:rPr lang="en-US" sz="1600"/>
              <a:t>  </a:t>
            </a:r>
            <a:r>
              <a:rPr lang="en-US" sz="1600" err="1"/>
              <a:t>tenta</a:t>
            </a:r>
            <a:r>
              <a:rPr lang="en-US" sz="1600"/>
              <a:t> di </a:t>
            </a:r>
            <a:r>
              <a:rPr lang="en-US" sz="1600" err="1"/>
              <a:t>determinare</a:t>
            </a:r>
            <a:r>
              <a:rPr lang="en-US" sz="1600"/>
              <a:t> lo </a:t>
            </a:r>
            <a:r>
              <a:rPr lang="en-US" sz="1600" err="1"/>
              <a:t>stato</a:t>
            </a:r>
            <a:r>
              <a:rPr lang="en-US" sz="1600"/>
              <a:t> di salute </a:t>
            </a:r>
            <a:r>
              <a:rPr lang="en-US" sz="1600" err="1"/>
              <a:t>dell’istanza</a:t>
            </a:r>
            <a:r>
              <a:rPr lang="en-US" sz="1600"/>
              <a:t> del </a:t>
            </a:r>
            <a:r>
              <a:rPr lang="en-US" sz="1600" err="1"/>
              <a:t>servizio</a:t>
            </a:r>
            <a:r>
              <a:rPr lang="en-US" sz="1600"/>
              <a:t>, ad </a:t>
            </a:r>
            <a:r>
              <a:rPr lang="en-US" sz="1600" err="1"/>
              <a:t>esempio</a:t>
            </a:r>
            <a:r>
              <a:rPr lang="en-US" sz="1600"/>
              <a:t> </a:t>
            </a:r>
            <a:r>
              <a:rPr lang="en-US" sz="1600" err="1"/>
              <a:t>tentando</a:t>
            </a:r>
            <a:r>
              <a:rPr lang="en-US" sz="1600"/>
              <a:t> di </a:t>
            </a:r>
            <a:r>
              <a:rPr lang="en-US" sz="1600" err="1"/>
              <a:t>stabilire</a:t>
            </a:r>
            <a:r>
              <a:rPr lang="en-US" sz="1600"/>
              <a:t> una </a:t>
            </a:r>
            <a:r>
              <a:rPr lang="en-US" sz="1600" err="1"/>
              <a:t>connessione</a:t>
            </a:r>
            <a:r>
              <a:rPr lang="en-US" sz="1600"/>
              <a:t> al database con una query di test </a:t>
            </a:r>
            <a:r>
              <a:rPr lang="en-US" sz="1600" err="1"/>
              <a:t>oppure</a:t>
            </a:r>
            <a:r>
              <a:rPr lang="en-US" sz="1600"/>
              <a:t> </a:t>
            </a:r>
            <a:r>
              <a:rPr lang="en-US" sz="1600" err="1"/>
              <a:t>eseguendo</a:t>
            </a:r>
            <a:r>
              <a:rPr lang="en-US" sz="1600"/>
              <a:t> altre </a:t>
            </a:r>
            <a:r>
              <a:rPr lang="en-US" sz="1600" err="1"/>
              <a:t>verifiche</a:t>
            </a:r>
            <a:r>
              <a:rPr lang="en-US" sz="1600"/>
              <a:t>.</a:t>
            </a:r>
          </a:p>
          <a:p>
            <a:r>
              <a:rPr lang="en-US" sz="1600"/>
              <a:t>Se </a:t>
            </a:r>
            <a:r>
              <a:rPr lang="en-US" sz="1600" err="1"/>
              <a:t>i</a:t>
            </a:r>
            <a:r>
              <a:rPr lang="en-US" sz="1600"/>
              <a:t> tests </a:t>
            </a:r>
            <a:r>
              <a:rPr lang="en-US" sz="1600" err="1"/>
              <a:t>hanno</a:t>
            </a:r>
            <a:r>
              <a:rPr lang="en-US" sz="1600"/>
              <a:t> </a:t>
            </a:r>
            <a:r>
              <a:rPr lang="en-US" sz="1600" err="1"/>
              <a:t>successo</a:t>
            </a:r>
            <a:r>
              <a:rPr lang="en-US" sz="1600"/>
              <a:t> o </a:t>
            </a:r>
            <a:r>
              <a:rPr lang="en-US" sz="1600" err="1"/>
              <a:t>falliscono</a:t>
            </a:r>
            <a:r>
              <a:rPr lang="en-US" sz="1600"/>
              <a:t>, </a:t>
            </a:r>
            <a:r>
              <a:rPr lang="en-US" sz="1600" err="1"/>
              <a:t>l’health</a:t>
            </a:r>
            <a:r>
              <a:rPr lang="en-US" sz="1600"/>
              <a:t> check request handler </a:t>
            </a:r>
            <a:r>
              <a:rPr lang="en-US" sz="1600" err="1"/>
              <a:t>ritorna</a:t>
            </a:r>
            <a:r>
              <a:rPr lang="en-US" sz="1600"/>
              <a:t> una </a:t>
            </a:r>
            <a:r>
              <a:rPr lang="en-US" sz="1600" err="1"/>
              <a:t>risposta</a:t>
            </a:r>
            <a:r>
              <a:rPr lang="en-US" sz="1600"/>
              <a:t> con un </a:t>
            </a:r>
            <a:r>
              <a:rPr lang="en-US" sz="1600" err="1"/>
              <a:t>codice</a:t>
            </a:r>
            <a:r>
              <a:rPr lang="en-US" sz="1600"/>
              <a:t> </a:t>
            </a:r>
            <a:r>
              <a:rPr lang="en-US" sz="1600" err="1"/>
              <a:t>appropriato</a:t>
            </a:r>
            <a:r>
              <a:rPr lang="en-US" sz="1600"/>
              <a:t> (es: HTTP 200 per </a:t>
            </a:r>
            <a:r>
              <a:rPr lang="en-US" sz="1600" err="1"/>
              <a:t>indicare</a:t>
            </a:r>
            <a:r>
              <a:rPr lang="en-US" sz="1600"/>
              <a:t> </a:t>
            </a:r>
            <a:r>
              <a:rPr lang="en-US" sz="1600" err="1"/>
              <a:t>il</a:t>
            </a:r>
            <a:r>
              <a:rPr lang="en-US" sz="1600"/>
              <a:t> </a:t>
            </a:r>
            <a:r>
              <a:rPr lang="en-US" sz="1600" err="1"/>
              <a:t>successo</a:t>
            </a:r>
            <a:r>
              <a:rPr lang="en-US" sz="1600"/>
              <a:t> e HTTP 500 per </a:t>
            </a:r>
            <a:r>
              <a:rPr lang="en-US" sz="1600" err="1"/>
              <a:t>indicare</a:t>
            </a:r>
            <a:r>
              <a:rPr lang="en-US" sz="1600"/>
              <a:t> un </a:t>
            </a:r>
            <a:r>
              <a:rPr lang="en-US" sz="1600" err="1"/>
              <a:t>fallimento</a:t>
            </a:r>
            <a:r>
              <a:rPr lang="en-US" sz="1600"/>
              <a:t>)</a:t>
            </a:r>
          </a:p>
          <a:p>
            <a:r>
              <a:rPr lang="en-US" sz="1600" err="1"/>
              <a:t>Oltre</a:t>
            </a:r>
            <a:r>
              <a:rPr lang="en-US" sz="1600"/>
              <a:t> al semplice </a:t>
            </a:r>
            <a:r>
              <a:rPr lang="en-US" sz="1600" err="1"/>
              <a:t>codice</a:t>
            </a:r>
            <a:r>
              <a:rPr lang="en-US" sz="1600"/>
              <a:t> di </a:t>
            </a:r>
            <a:r>
              <a:rPr lang="en-US" sz="1600" err="1"/>
              <a:t>ritorno</a:t>
            </a:r>
            <a:r>
              <a:rPr lang="en-US" sz="1600"/>
              <a:t> per </a:t>
            </a:r>
            <a:r>
              <a:rPr lang="en-US" sz="1600" err="1"/>
              <a:t>rappresentare</a:t>
            </a:r>
            <a:r>
              <a:rPr lang="en-US" sz="1600"/>
              <a:t> lo </a:t>
            </a:r>
            <a:r>
              <a:rPr lang="en-US" sz="1600" err="1"/>
              <a:t>stato</a:t>
            </a:r>
            <a:r>
              <a:rPr lang="en-US" sz="1600"/>
              <a:t> del </a:t>
            </a:r>
            <a:r>
              <a:rPr lang="en-US" sz="1600" err="1"/>
              <a:t>servizio</a:t>
            </a:r>
            <a:r>
              <a:rPr lang="en-US" sz="1600"/>
              <a:t>, </a:t>
            </a:r>
            <a:r>
              <a:rPr lang="en-US" sz="1600" err="1"/>
              <a:t>l’endpoint</a:t>
            </a:r>
            <a:r>
              <a:rPr lang="en-US" sz="1600"/>
              <a:t> </a:t>
            </a:r>
            <a:r>
              <a:rPr lang="en-US" sz="1600" err="1"/>
              <a:t>può</a:t>
            </a:r>
            <a:r>
              <a:rPr lang="en-US" sz="1600"/>
              <a:t> </a:t>
            </a:r>
            <a:r>
              <a:rPr lang="en-US" sz="1600" err="1"/>
              <a:t>ritornare</a:t>
            </a:r>
            <a:r>
              <a:rPr lang="en-US" sz="1600"/>
              <a:t> </a:t>
            </a:r>
            <a:r>
              <a:rPr lang="en-US" sz="1600" err="1"/>
              <a:t>anche</a:t>
            </a:r>
            <a:r>
              <a:rPr lang="en-US" sz="1600"/>
              <a:t> un payload con una </a:t>
            </a:r>
            <a:r>
              <a:rPr lang="en-US" sz="1600" err="1"/>
              <a:t>descrizione</a:t>
            </a:r>
            <a:r>
              <a:rPr lang="en-US" sz="1600"/>
              <a:t> </a:t>
            </a:r>
            <a:r>
              <a:rPr lang="en-US" sz="1600" err="1"/>
              <a:t>più</a:t>
            </a:r>
            <a:r>
              <a:rPr lang="en-US" sz="1600"/>
              <a:t> </a:t>
            </a:r>
            <a:r>
              <a:rPr lang="en-US" sz="1600" err="1"/>
              <a:t>dettagliata</a:t>
            </a:r>
            <a:r>
              <a:rPr lang="en-US" sz="1600"/>
              <a:t> </a:t>
            </a:r>
            <a:r>
              <a:rPr lang="en-US" sz="1600" err="1"/>
              <a:t>sulla</a:t>
            </a:r>
            <a:r>
              <a:rPr lang="en-US" sz="1600"/>
              <a:t> salute </a:t>
            </a:r>
            <a:r>
              <a:rPr lang="en-US" sz="1600" err="1"/>
              <a:t>delle</a:t>
            </a:r>
            <a:r>
              <a:rPr lang="en-US" sz="1600"/>
              <a:t> </a:t>
            </a:r>
            <a:r>
              <a:rPr lang="en-US" sz="1600" err="1"/>
              <a:t>varie</a:t>
            </a:r>
            <a:r>
              <a:rPr lang="en-US" sz="1600"/>
              <a:t> component interne del </a:t>
            </a:r>
            <a:r>
              <a:rPr lang="en-US" sz="1600" err="1"/>
              <a:t>servizio</a:t>
            </a:r>
            <a:r>
              <a:rPr lang="en-US" sz="1600"/>
              <a:t>.</a:t>
            </a:r>
            <a:endParaRPr lang="it-IT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618A7-54ED-44F1-9FA3-FE96F90F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7251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522A60-B69D-4D7B-864C-66A072E1810D}">
  <ds:schemaRefs>
    <ds:schemaRef ds:uri="http://purl.org/dc/dcmitype/"/>
    <ds:schemaRef ds:uri="http://schemas.microsoft.com/office/2006/documentManagement/types"/>
    <ds:schemaRef ds:uri="c60d23eb-206c-4cae-9c84-f0092b0cd052"/>
    <ds:schemaRef ds:uri="http://schemas.microsoft.com/office/2006/metadata/properties"/>
    <ds:schemaRef ds:uri="http://purl.org/dc/terms/"/>
    <ds:schemaRef ds:uri="http://www.w3.org/XML/1998/namespace"/>
    <ds:schemaRef ds:uri="5f164487-f952-49f5-894b-4d40b1a2b086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2054</Words>
  <Application>Microsoft Office PowerPoint</Application>
  <PresentationFormat>Custom</PresentationFormat>
  <Paragraphs>233</Paragraphs>
  <Slides>32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Consolas</vt:lpstr>
      <vt:lpstr>Courier New</vt:lpstr>
      <vt:lpstr>Sniglet</vt:lpstr>
      <vt:lpstr>Wingdings</vt:lpstr>
      <vt:lpstr>Tema di Office</vt:lpstr>
      <vt:lpstr>PowerPoint Presentation</vt:lpstr>
      <vt:lpstr>PowerPoint Presentation</vt:lpstr>
      <vt:lpstr>Microservice observability</vt:lpstr>
      <vt:lpstr>Microservice observability</vt:lpstr>
      <vt:lpstr>Microservice observability</vt:lpstr>
      <vt:lpstr>Microservice observability</vt:lpstr>
      <vt:lpstr>PowerPoint Presentation</vt:lpstr>
      <vt:lpstr>Service Monitoring and Health Checks</vt:lpstr>
      <vt:lpstr>Helth Check pattern</vt:lpstr>
      <vt:lpstr>Helth Check pattern</vt:lpstr>
      <vt:lpstr>Helth Check pattern</vt:lpstr>
      <vt:lpstr>Spring Boot Actuator</vt:lpstr>
      <vt:lpstr>PowerPoint Presentation</vt:lpstr>
      <vt:lpstr>Spring Boot Actuator - Example</vt:lpstr>
      <vt:lpstr>Spring Boot Actuator - Example (Custom Endpoint)</vt:lpstr>
      <vt:lpstr>PowerPoint Presentation</vt:lpstr>
      <vt:lpstr>PowerPoint Presentation</vt:lpstr>
      <vt:lpstr>Log Aggregation pattern</vt:lpstr>
      <vt:lpstr>Log Aggregation</vt:lpstr>
      <vt:lpstr>Log Aggregation</vt:lpstr>
      <vt:lpstr>Log Aggregation Infrastructure</vt:lpstr>
      <vt:lpstr>PowerPoint Presentation</vt:lpstr>
      <vt:lpstr>PowerPoint Presentation</vt:lpstr>
      <vt:lpstr>Distributed Tracing Pattern</vt:lpstr>
      <vt:lpstr>Distributed Tracing Pattern</vt:lpstr>
      <vt:lpstr>zipkin</vt:lpstr>
      <vt:lpstr>Distributed Tracing</vt:lpstr>
      <vt:lpstr>PowerPoint Presentation</vt:lpstr>
      <vt:lpstr>Spring Cloud Sleuth</vt:lpstr>
      <vt:lpstr>Zipkin</vt:lpstr>
      <vt:lpstr>PowerPoint Presentation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119</cp:revision>
  <dcterms:created xsi:type="dcterms:W3CDTF">2020-04-10T10:49:32Z</dcterms:created>
  <dcterms:modified xsi:type="dcterms:W3CDTF">2020-05-04T10:10:39Z</dcterms:modified>
</cp:coreProperties>
</file>